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48" r:id="rId1"/>
  </p:sldMasterIdLst>
  <p:notesMasterIdLst>
    <p:notesMasterId r:id="rId55"/>
  </p:notesMasterIdLst>
  <p:handoutMasterIdLst>
    <p:handoutMasterId r:id="rId56"/>
  </p:handoutMasterIdLst>
  <p:sldIdLst>
    <p:sldId id="256" r:id="rId2"/>
    <p:sldId id="776" r:id="rId3"/>
    <p:sldId id="817" r:id="rId4"/>
    <p:sldId id="749" r:id="rId5"/>
    <p:sldId id="752" r:id="rId6"/>
    <p:sldId id="763" r:id="rId7"/>
    <p:sldId id="807" r:id="rId8"/>
    <p:sldId id="810" r:id="rId9"/>
    <p:sldId id="811" r:id="rId10"/>
    <p:sldId id="759" r:id="rId11"/>
    <p:sldId id="760" r:id="rId12"/>
    <p:sldId id="751" r:id="rId13"/>
    <p:sldId id="761" r:id="rId14"/>
    <p:sldId id="797" r:id="rId15"/>
    <p:sldId id="800" r:id="rId16"/>
    <p:sldId id="803" r:id="rId17"/>
    <p:sldId id="783" r:id="rId18"/>
    <p:sldId id="813" r:id="rId19"/>
    <p:sldId id="274" r:id="rId20"/>
    <p:sldId id="271" r:id="rId21"/>
    <p:sldId id="784" r:id="rId22"/>
    <p:sldId id="258" r:id="rId23"/>
    <p:sldId id="766" r:id="rId24"/>
    <p:sldId id="270" r:id="rId25"/>
    <p:sldId id="767" r:id="rId26"/>
    <p:sldId id="765" r:id="rId27"/>
    <p:sldId id="775" r:id="rId28"/>
    <p:sldId id="774" r:id="rId29"/>
    <p:sldId id="777" r:id="rId30"/>
    <p:sldId id="778" r:id="rId31"/>
    <p:sldId id="796" r:id="rId32"/>
    <p:sldId id="770" r:id="rId33"/>
    <p:sldId id="746" r:id="rId34"/>
    <p:sldId id="779" r:id="rId35"/>
    <p:sldId id="789" r:id="rId36"/>
    <p:sldId id="790" r:id="rId37"/>
    <p:sldId id="791" r:id="rId38"/>
    <p:sldId id="780" r:id="rId39"/>
    <p:sldId id="266" r:id="rId40"/>
    <p:sldId id="267" r:id="rId41"/>
    <p:sldId id="262" r:id="rId42"/>
    <p:sldId id="263" r:id="rId43"/>
    <p:sldId id="261" r:id="rId44"/>
    <p:sldId id="264" r:id="rId45"/>
    <p:sldId id="265" r:id="rId46"/>
    <p:sldId id="771" r:id="rId47"/>
    <p:sldId id="772" r:id="rId48"/>
    <p:sldId id="773" r:id="rId49"/>
    <p:sldId id="786" r:id="rId50"/>
    <p:sldId id="787" r:id="rId51"/>
    <p:sldId id="788" r:id="rId52"/>
    <p:sldId id="805" r:id="rId53"/>
    <p:sldId id="804" r:id="rId54"/>
  </p:sldIdLst>
  <p:sldSz cx="9144000" cy="6858000" type="letter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B4E04FC-DD49-7E40-6A1E-3ABF0B3747CD}" name="Ian Lee" initials="IL" userId="S::ianlee@cunet.carleton.ca::017731f7-a0df-49c3-b65c-55679b48a6d4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9F9F9"/>
    <a:srgbClr val="9DBEFF"/>
    <a:srgbClr val="FE607E"/>
    <a:srgbClr val="9EF3FE"/>
    <a:srgbClr val="FD9FF0"/>
    <a:srgbClr val="000000"/>
    <a:srgbClr val="037C0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32787"/>
    <p:restoredTop sz="90929"/>
  </p:normalViewPr>
  <p:slideViewPr>
    <p:cSldViewPr>
      <p:cViewPr varScale="1">
        <p:scale>
          <a:sx n="114" d="100"/>
          <a:sy n="114" d="100"/>
        </p:scale>
        <p:origin x="126" y="45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microsoft.com/office/2018/10/relationships/authors" Target="author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6E25C0C0-0E46-45F4-AE6A-D017349FD17D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50" tIns="0" rIns="19050" bIns="0" numCol="1" anchor="t" anchorCtr="0" compatLnSpc="1">
            <a:prstTxWarp prst="textNoShape">
              <a:avLst/>
            </a:prstTxWarp>
          </a:bodyPr>
          <a:lstStyle>
            <a:lvl1pPr>
              <a:defRPr sz="1000" i="1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F6B35FCE-7E3A-4FC8-8653-98E4FEFB999E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50" tIns="0" rIns="19050" bIns="0" numCol="1" anchor="t" anchorCtr="0" compatLnSpc="1">
            <a:prstTxWarp prst="textNoShape">
              <a:avLst/>
            </a:prstTxWarp>
          </a:bodyPr>
          <a:lstStyle>
            <a:lvl1pPr algn="r">
              <a:defRPr sz="1000" i="1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4EF1B9E2-76DD-4856-B3B5-078BC3C8DDF3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50" tIns="0" rIns="19050" bIns="0" numCol="1" anchor="b" anchorCtr="0" compatLnSpc="1">
            <a:prstTxWarp prst="textNoShape">
              <a:avLst/>
            </a:prstTxWarp>
          </a:bodyPr>
          <a:lstStyle>
            <a:lvl1pPr>
              <a:defRPr sz="1000" i="1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81278F97-AAA6-4F9F-BFA6-AE8DF20CB85D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50" tIns="0" rIns="19050" bIns="0" numCol="1" anchor="b" anchorCtr="0" compatLnSpc="1">
            <a:prstTxWarp prst="textNoShape">
              <a:avLst/>
            </a:prstTxWarp>
          </a:bodyPr>
          <a:lstStyle>
            <a:lvl1pPr algn="r">
              <a:defRPr sz="1000" i="1"/>
            </a:lvl1pPr>
          </a:lstStyle>
          <a:p>
            <a:fld id="{7786BB77-9CBE-484B-8FD6-66DBD1CBB96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DAEEE85C-FD4D-4947-970F-7000AAF64AF1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50" tIns="0" rIns="19050" bIns="0" numCol="1" anchor="t" anchorCtr="0" compatLnSpc="1">
            <a:prstTxWarp prst="textNoShape">
              <a:avLst/>
            </a:prstTxWarp>
          </a:bodyPr>
          <a:lstStyle>
            <a:lvl1pPr>
              <a:defRPr sz="1000" i="1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781F5A57-817F-4FD9-9537-01B8F4083025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50" tIns="0" rIns="19050" bIns="0" numCol="1" anchor="t" anchorCtr="0" compatLnSpc="1">
            <a:prstTxWarp prst="textNoShape">
              <a:avLst/>
            </a:prstTxWarp>
          </a:bodyPr>
          <a:lstStyle>
            <a:lvl1pPr algn="r">
              <a:defRPr sz="1000" i="1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5C7A3D52-B849-49A2-B20E-BD4FF6D98899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50" tIns="0" rIns="19050" bIns="0" numCol="1" anchor="b" anchorCtr="0" compatLnSpc="1">
            <a:prstTxWarp prst="textNoShape">
              <a:avLst/>
            </a:prstTxWarp>
          </a:bodyPr>
          <a:lstStyle>
            <a:lvl1pPr>
              <a:defRPr sz="1000" i="1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3" name="Rectangle 5">
            <a:extLst>
              <a:ext uri="{FF2B5EF4-FFF2-40B4-BE49-F238E27FC236}">
                <a16:creationId xmlns:a16="http://schemas.microsoft.com/office/drawing/2014/main" id="{E82E1632-8B5D-4DF2-835D-5D76F1950B3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50" tIns="0" rIns="19050" bIns="0" numCol="1" anchor="b" anchorCtr="0" compatLnSpc="1">
            <a:prstTxWarp prst="textNoShape">
              <a:avLst/>
            </a:prstTxWarp>
          </a:bodyPr>
          <a:lstStyle>
            <a:lvl1pPr algn="r">
              <a:defRPr sz="1000" i="1"/>
            </a:lvl1pPr>
          </a:lstStyle>
          <a:p>
            <a:fld id="{E66CE17F-8627-498A-B714-A7AA21211002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FC0A973C-49B3-4B2D-BE0E-3864C9AE689E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9350" y="692150"/>
            <a:ext cx="4559300" cy="34163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5" name="Rectangle 7">
            <a:extLst>
              <a:ext uri="{FF2B5EF4-FFF2-40B4-BE49-F238E27FC236}">
                <a16:creationId xmlns:a16="http://schemas.microsoft.com/office/drawing/2014/main" id="{AD14CED1-0432-49DD-A2B9-A07C21161D39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notes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>
            <a:extLst>
              <a:ext uri="{FF2B5EF4-FFF2-40B4-BE49-F238E27FC236}">
                <a16:creationId xmlns:a16="http://schemas.microsoft.com/office/drawing/2014/main" id="{F8BE461F-0DE0-435A-9F98-7B07FD8760B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4099" name="Notes Placeholder 2">
            <a:extLst>
              <a:ext uri="{FF2B5EF4-FFF2-40B4-BE49-F238E27FC236}">
                <a16:creationId xmlns:a16="http://schemas.microsoft.com/office/drawing/2014/main" id="{577D25CA-4ABF-4F92-A3D9-0162B46B38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CA" altLang="en-US" dirty="0"/>
          </a:p>
        </p:txBody>
      </p:sp>
      <p:sp>
        <p:nvSpPr>
          <p:cNvPr id="4100" name="Slide Number Placeholder 3">
            <a:extLst>
              <a:ext uri="{FF2B5EF4-FFF2-40B4-BE49-F238E27FC236}">
                <a16:creationId xmlns:a16="http://schemas.microsoft.com/office/drawing/2014/main" id="{0F6967E7-CD5B-481B-9A8E-D8925017673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0082FE9C-FDDB-47B0-AE71-9497520F6E1C}" type="slidenum">
              <a:rPr lang="en-US" altLang="en-US" sz="1000"/>
              <a:pPr/>
              <a:t>1</a:t>
            </a:fld>
            <a:endParaRPr lang="en-US" altLang="en-US" sz="10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38" y="692150"/>
            <a:ext cx="4556125" cy="3416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6CE17F-8627-498A-B714-A7AA21211002}" type="slidenum">
              <a:rPr lang="en-US" altLang="en-US" smtClean="0"/>
              <a:pPr/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488257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38" y="692150"/>
            <a:ext cx="4556125" cy="3416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6CE17F-8627-498A-B714-A7AA21211002}" type="slidenum">
              <a:rPr lang="en-US" altLang="en-US" smtClean="0"/>
              <a:pPr/>
              <a:t>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944091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38" y="692150"/>
            <a:ext cx="4556125" cy="3416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6CE17F-8627-498A-B714-A7AA21211002}" type="slidenum">
              <a:rPr lang="en-US" altLang="en-US" smtClean="0"/>
              <a:pPr/>
              <a:t>10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372724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38" y="692150"/>
            <a:ext cx="4556125" cy="3416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6CE17F-8627-498A-B714-A7AA21211002}" type="slidenum">
              <a:rPr lang="en-US" altLang="en-US" smtClean="0"/>
              <a:pPr/>
              <a:t>14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888291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38" y="692150"/>
            <a:ext cx="4556125" cy="3416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6CE17F-8627-498A-B714-A7AA21211002}" type="slidenum">
              <a:rPr lang="en-US" altLang="en-US" smtClean="0"/>
              <a:pPr/>
              <a:t>23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766433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38" y="692150"/>
            <a:ext cx="4556125" cy="3416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6CE17F-8627-498A-B714-A7AA21211002}" type="slidenum">
              <a:rPr lang="en-US" altLang="en-US" smtClean="0"/>
              <a:pPr/>
              <a:t>26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956878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38" y="692150"/>
            <a:ext cx="4556125" cy="3416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6CE17F-8627-498A-B714-A7AA21211002}" type="slidenum">
              <a:rPr lang="en-US" altLang="en-US" smtClean="0"/>
              <a:pPr/>
              <a:t>30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924073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38" y="692150"/>
            <a:ext cx="4556125" cy="3416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6CE17F-8627-498A-B714-A7AA21211002}" type="slidenum">
              <a:rPr lang="en-US" altLang="en-US" smtClean="0"/>
              <a:pPr/>
              <a:t>33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266581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38" y="692150"/>
            <a:ext cx="4556125" cy="3416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6CE17F-8627-498A-B714-A7AA21211002}" type="slidenum">
              <a:rPr lang="en-US" altLang="en-US" smtClean="0"/>
              <a:pPr/>
              <a:t>40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472328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38" y="692150"/>
            <a:ext cx="4556125" cy="3416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6CE17F-8627-498A-B714-A7AA21211002}" type="slidenum">
              <a:rPr lang="en-US" altLang="en-US" smtClean="0"/>
              <a:pPr/>
              <a:t>42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2237238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38" y="692150"/>
            <a:ext cx="4556125" cy="3416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6CE17F-8627-498A-B714-A7AA21211002}" type="slidenum">
              <a:rPr lang="en-US" altLang="en-US" smtClean="0"/>
              <a:pPr/>
              <a:t>45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0647404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50938" y="692150"/>
            <a:ext cx="4556125" cy="34163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6CE17F-8627-498A-B714-A7AA21211002}" type="slidenum">
              <a:rPr lang="en-US" altLang="en-US" smtClean="0"/>
              <a:pPr/>
              <a:t>50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747912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8F463EDB-790A-4B5C-B86A-557B0F382DC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EA9F1A-3A0B-4F36-B863-D1FFABA5768E}" type="datetime1">
              <a:rPr lang="en-US"/>
              <a:pPr>
                <a:defRPr/>
              </a:pPr>
              <a:t>9/7/2026</a:t>
            </a:fld>
            <a:endParaRPr lang="en-U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4560151F-E08C-4380-9B82-1A2FC5E0EDE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Ian Lee, Ph.D, Carleton U Sprott School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486DB836-1700-449C-A3F2-387A46B3111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F88D780-F1B4-4E52-A8C0-FAF39576481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5009296"/>
      </p:ext>
    </p:extLst>
  </p:cSld>
  <p:clrMapOvr>
    <a:masterClrMapping/>
  </p:clrMapOvr>
  <p:transition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7D11D59C-9F83-453B-AF16-7031D7D9927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272D03-DA01-4966-9F8B-C82FCED61B50}" type="datetime1">
              <a:rPr lang="en-US"/>
              <a:pPr>
                <a:defRPr/>
              </a:pPr>
              <a:t>9/7/2026</a:t>
            </a:fld>
            <a:endParaRPr lang="en-U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31B65987-3040-4D18-A1E6-ED4A1CE0F5E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Ian Lee, Ph.D, Carleton U Sprott School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DB66A3E4-4D9C-4177-A33E-19925BB3734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7814665-A252-481E-9BC3-26281E59AB8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60356791"/>
      </p:ext>
    </p:extLst>
  </p:cSld>
  <p:clrMapOvr>
    <a:masterClrMapping/>
  </p:clrMapOvr>
  <p:transition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76638A79-1F2F-403A-9F00-CCF278C3360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0B105E-697E-4306-911B-B999715CC2E3}" type="datetime1">
              <a:rPr lang="en-US"/>
              <a:pPr>
                <a:defRPr/>
              </a:pPr>
              <a:t>9/7/2026</a:t>
            </a:fld>
            <a:endParaRPr lang="en-U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D8C75365-340C-4DAF-A69A-28AD3188A67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Ian Lee, Ph.D, Carleton U Sprott School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93C19634-EE99-4387-9D58-E218A5D0165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AE54F5C-F7E6-4663-9AD6-3CA3BA82C48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31678646"/>
      </p:ext>
    </p:extLst>
  </p:cSld>
  <p:clrMapOvr>
    <a:masterClrMapping/>
  </p:clrMapOvr>
  <p:transition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143000"/>
            <a:ext cx="3810000" cy="4953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3810000" cy="4953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E3B1FC8F-DE7F-4F1D-9918-210FDEDE0D8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C8F7C2-03D7-4100-B5F0-BE506EB8A6F4}" type="datetime1">
              <a:rPr lang="en-US"/>
              <a:pPr>
                <a:defRPr/>
              </a:pPr>
              <a:t>9/7/2026</a:t>
            </a:fld>
            <a:endParaRPr lang="en-US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76CCFF58-BF2A-4AF4-809F-F417E3F2B63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Ian Lee, Ph.D, Carleton U Sprott School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033461F9-9EE5-4E26-9FDB-29549E59704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439476-B6AA-4CC7-BDE4-DB86BE0D532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40548844"/>
      </p:ext>
    </p:extLst>
  </p:cSld>
  <p:clrMapOvr>
    <a:masterClrMapping/>
  </p:clrMapOvr>
  <p:transition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8F094D1C-5B8E-4054-919B-58BCE2BF07C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C150A1-500F-4F83-8268-AE88E60C2FA0}" type="datetime1">
              <a:rPr lang="en-US"/>
              <a:pPr>
                <a:defRPr/>
              </a:pPr>
              <a:t>9/7/2026</a:t>
            </a:fld>
            <a:endParaRPr lang="en-US"/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ADCFCDA5-7485-4008-ABB7-A519DD3F71A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Ian Lee, Ph.D, Carleton U Sprott School</a:t>
            </a: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65A5ADB6-9672-400E-8B51-3E729CFD068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B509F0-17ED-42E0-B108-112555D9263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5478242"/>
      </p:ext>
    </p:extLst>
  </p:cSld>
  <p:clrMapOvr>
    <a:masterClrMapping/>
  </p:clrMapOvr>
  <p:transition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E96628D-B056-4F14-82D5-C8D395633CA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CCA9A7-107F-4241-8919-87D1E99D87BA}" type="datetime1">
              <a:rPr lang="en-US"/>
              <a:pPr>
                <a:defRPr/>
              </a:pPr>
              <a:t>9/7/2026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D62D839-5DB5-41E7-9CE9-E8961AD8DDF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Ian Lee, Ph.D, Carleton U Sprott School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E53D92-3A09-403F-8BB4-F5B1190105E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9AA9EF1-D2EC-4E30-9A38-78CB61203F6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56429032"/>
      </p:ext>
    </p:extLst>
  </p:cSld>
  <p:clrMapOvr>
    <a:masterClrMapping/>
  </p:clrMapOvr>
  <p:transition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6820623B-F453-4E92-8519-2CB34759226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12BDCF-08DF-4177-A5BF-4F500D20C6D7}" type="datetime1">
              <a:rPr lang="en-US"/>
              <a:pPr>
                <a:defRPr/>
              </a:pPr>
              <a:t>9/7/2026</a:t>
            </a:fld>
            <a:endParaRPr lang="en-US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882D4CAB-AAEC-4356-B018-3A09805D909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Ian Lee, Ph.D, Carleton U Sprott School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79565FC-C633-4BF8-8C8A-22D962F2A55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901440F-F7D3-4BA1-B848-CD1DC4E0579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31901664"/>
      </p:ext>
    </p:extLst>
  </p:cSld>
  <p:clrMapOvr>
    <a:masterClrMapping/>
  </p:clrMapOvr>
  <p:transition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B1E1209A-6E23-4416-BC45-255CB74B6FB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D009E6-E6AF-4324-92B2-2656AC507CEE}" type="datetime1">
              <a:rPr lang="en-US"/>
              <a:pPr>
                <a:defRPr/>
              </a:pPr>
              <a:t>9/7/2026</a:t>
            </a:fld>
            <a:endParaRPr lang="en-US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85158C75-393F-4BDB-A87A-8E8A7EE5787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Ian Lee, Ph.D, Carleton U Sprott School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E218CE7E-DEB6-44E4-9AD1-913F4320547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115E12A-6312-4DDF-8F1A-B99ACAB3AD0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06267925"/>
      </p:ext>
    </p:extLst>
  </p:cSld>
  <p:clrMapOvr>
    <a:masterClrMapping/>
  </p:clrMapOvr>
  <p:transition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CA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40326976-6EB9-4C00-86CC-C64BB7DDCA1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55B4E9-6229-4E05-A87E-5E697A8D5E11}" type="datetime1">
              <a:rPr lang="en-US"/>
              <a:pPr>
                <a:defRPr/>
              </a:pPr>
              <a:t>9/7/2026</a:t>
            </a:fld>
            <a:endParaRPr lang="en-US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C8B0EAD0-1FBA-4FC1-A32D-854545ECC3D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Ian Lee, Ph.D, Carleton U Sprott School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5C131CF0-D20B-47C2-9BDE-591E1D337D5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D82E0F9-3A44-465C-A5A8-962D7A4C37E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04753727"/>
      </p:ext>
    </p:extLst>
  </p:cSld>
  <p:clrMapOvr>
    <a:masterClrMapping/>
  </p:clrMapOvr>
  <p:transition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34890123-F09A-4FF0-A5BA-BB42A048DAF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52AF24-FB24-4C86-9A43-E617AD4BD6BD}" type="datetime1">
              <a:rPr lang="en-US"/>
              <a:pPr>
                <a:defRPr/>
              </a:pPr>
              <a:t>9/7/2026</a:t>
            </a:fld>
            <a:endParaRPr lang="en-U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8BF61A84-410F-4E2A-AFA1-BC6E47D599C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Ian Lee, Ph.D, Carleton U Sprott School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499F9A6F-7A96-4FCA-867D-68CD250E535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4FBA290-EC93-4A23-9EA8-E03983FF91D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54072191"/>
      </p:ext>
    </p:extLst>
  </p:cSld>
  <p:clrMapOvr>
    <a:masterClrMapping/>
  </p:clrMapOvr>
  <p:transition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304800"/>
            <a:ext cx="1943100" cy="5791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304800"/>
            <a:ext cx="5676900" cy="5791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4448E51E-8CDE-40D8-8637-588F898140A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01078B-804B-4B3A-9B5A-E30239A43122}" type="datetime1">
              <a:rPr lang="en-US"/>
              <a:pPr>
                <a:defRPr/>
              </a:pPr>
              <a:t>9/7/2026</a:t>
            </a:fld>
            <a:endParaRPr lang="en-U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C4D62059-1190-4209-B113-CEDE3C95EAC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Ian Lee, Ph.D, Carleton U Sprott School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0ADE277D-ECC4-4014-BBFB-E90847BA047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49A17CC-96EF-4DDE-BAE7-7A713A8FB71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36419846"/>
      </p:ext>
    </p:extLst>
  </p:cSld>
  <p:clrMapOvr>
    <a:masterClrMapping/>
  </p:clrMapOvr>
  <p:transition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9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D6D57938-6677-4091-8B44-6611E6BA84F8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 smtClean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F82E8C74-5FD8-4FB5-8128-B355C0A72FA6}" type="datetime1">
              <a:rPr lang="en-US"/>
              <a:pPr>
                <a:defRPr/>
              </a:pPr>
              <a:t>9/7/2026</a:t>
            </a:fld>
            <a:endParaRPr lang="en-US"/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C1DEB533-B729-4C9F-AFEF-A9F68BE8AD69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 smtClean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en-US"/>
              <a:t>Ian Lee, Ph.D, Carleton U Sprott School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DB7B077A-6E93-45B9-96CF-A31CC5335AB8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2"/>
                </a:solidFill>
              </a:defRPr>
            </a:lvl1pPr>
          </a:lstStyle>
          <a:p>
            <a:fld id="{FBD7C3C3-BCB8-4307-ADB7-16F89159F472}" type="slidenum">
              <a:rPr lang="en-US" altLang="en-US"/>
              <a:pPr/>
              <a:t>‹#›</a:t>
            </a:fld>
            <a:endParaRPr lang="en-US" altLang="en-US"/>
          </a:p>
        </p:txBody>
      </p:sp>
      <p:grpSp>
        <p:nvGrpSpPr>
          <p:cNvPr id="1029" name="Group 42">
            <a:extLst>
              <a:ext uri="{FF2B5EF4-FFF2-40B4-BE49-F238E27FC236}">
                <a16:creationId xmlns:a16="http://schemas.microsoft.com/office/drawing/2014/main" id="{C5411210-27E5-407D-AE7A-F3C37152DD8A}"/>
              </a:ext>
            </a:extLst>
          </p:cNvPr>
          <p:cNvGrpSpPr>
            <a:grpSpLocks/>
          </p:cNvGrpSpPr>
          <p:nvPr/>
        </p:nvGrpSpPr>
        <p:grpSpPr bwMode="auto">
          <a:xfrm>
            <a:off x="146050" y="976313"/>
            <a:ext cx="8836025" cy="5256212"/>
            <a:chOff x="92" y="615"/>
            <a:chExt cx="5566" cy="3311"/>
          </a:xfrm>
        </p:grpSpPr>
        <p:grpSp>
          <p:nvGrpSpPr>
            <p:cNvPr id="1032" name="Group 34">
              <a:extLst>
                <a:ext uri="{FF2B5EF4-FFF2-40B4-BE49-F238E27FC236}">
                  <a16:creationId xmlns:a16="http://schemas.microsoft.com/office/drawing/2014/main" id="{E61E9EC1-0266-472F-B5F0-EB71957D9D7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314" y="617"/>
              <a:ext cx="3344" cy="3080"/>
              <a:chOff x="2314" y="617"/>
              <a:chExt cx="3344" cy="3080"/>
            </a:xfrm>
          </p:grpSpPr>
          <p:grpSp>
            <p:nvGrpSpPr>
              <p:cNvPr id="1040" name="Group 10">
                <a:extLst>
                  <a:ext uri="{FF2B5EF4-FFF2-40B4-BE49-F238E27FC236}">
                    <a16:creationId xmlns:a16="http://schemas.microsoft.com/office/drawing/2014/main" id="{E257C5AD-C0BD-4AD1-80B1-3AA6104E101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166" y="2575"/>
                <a:ext cx="492" cy="1122"/>
                <a:chOff x="5166" y="2575"/>
                <a:chExt cx="492" cy="1122"/>
              </a:xfrm>
            </p:grpSpPr>
            <p:grpSp>
              <p:nvGrpSpPr>
                <p:cNvPr id="2" name="Group 8">
                  <a:extLst>
                    <a:ext uri="{FF2B5EF4-FFF2-40B4-BE49-F238E27FC236}">
                      <a16:creationId xmlns:a16="http://schemas.microsoft.com/office/drawing/2014/main" id="{925B7E36-D838-4451-A5AA-7C68C71AED5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166" y="3367"/>
                  <a:ext cx="492" cy="330"/>
                  <a:chOff x="5166" y="3367"/>
                  <a:chExt cx="492" cy="330"/>
                </a:xfrm>
              </p:grpSpPr>
              <p:sp>
                <p:nvSpPr>
                  <p:cNvPr id="3" name="Freeform 5">
                    <a:extLst>
                      <a:ext uri="{FF2B5EF4-FFF2-40B4-BE49-F238E27FC236}">
                        <a16:creationId xmlns:a16="http://schemas.microsoft.com/office/drawing/2014/main" id="{E57DA04F-6C79-402C-9D50-80501B448DF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579" y="3367"/>
                    <a:ext cx="79" cy="200"/>
                  </a:xfrm>
                  <a:custGeom>
                    <a:avLst/>
                    <a:gdLst/>
                    <a:ahLst/>
                    <a:cxnLst>
                      <a:cxn ang="0">
                        <a:pos x="25" y="3"/>
                      </a:cxn>
                      <a:cxn ang="0">
                        <a:pos x="33" y="0"/>
                      </a:cxn>
                      <a:cxn ang="0">
                        <a:pos x="47" y="22"/>
                      </a:cxn>
                      <a:cxn ang="0">
                        <a:pos x="45" y="86"/>
                      </a:cxn>
                      <a:cxn ang="0">
                        <a:pos x="55" y="86"/>
                      </a:cxn>
                      <a:cxn ang="0">
                        <a:pos x="57" y="94"/>
                      </a:cxn>
                      <a:cxn ang="0">
                        <a:pos x="60" y="108"/>
                      </a:cxn>
                      <a:cxn ang="0">
                        <a:pos x="62" y="116"/>
                      </a:cxn>
                      <a:cxn ang="0">
                        <a:pos x="70" y="113"/>
                      </a:cxn>
                      <a:cxn ang="0">
                        <a:pos x="76" y="100"/>
                      </a:cxn>
                      <a:cxn ang="0">
                        <a:pos x="78" y="108"/>
                      </a:cxn>
                      <a:cxn ang="0">
                        <a:pos x="74" y="119"/>
                      </a:cxn>
                      <a:cxn ang="0">
                        <a:pos x="70" y="127"/>
                      </a:cxn>
                      <a:cxn ang="0">
                        <a:pos x="68" y="144"/>
                      </a:cxn>
                      <a:cxn ang="0">
                        <a:pos x="59" y="152"/>
                      </a:cxn>
                      <a:cxn ang="0">
                        <a:pos x="53" y="155"/>
                      </a:cxn>
                      <a:cxn ang="0">
                        <a:pos x="45" y="163"/>
                      </a:cxn>
                      <a:cxn ang="0">
                        <a:pos x="43" y="171"/>
                      </a:cxn>
                      <a:cxn ang="0">
                        <a:pos x="45" y="180"/>
                      </a:cxn>
                      <a:cxn ang="0">
                        <a:pos x="47" y="188"/>
                      </a:cxn>
                      <a:cxn ang="0">
                        <a:pos x="37" y="193"/>
                      </a:cxn>
                      <a:cxn ang="0">
                        <a:pos x="31" y="196"/>
                      </a:cxn>
                      <a:cxn ang="0">
                        <a:pos x="25" y="199"/>
                      </a:cxn>
                      <a:cxn ang="0">
                        <a:pos x="21" y="196"/>
                      </a:cxn>
                      <a:cxn ang="0">
                        <a:pos x="12" y="193"/>
                      </a:cxn>
                      <a:cxn ang="0">
                        <a:pos x="8" y="188"/>
                      </a:cxn>
                      <a:cxn ang="0">
                        <a:pos x="12" y="182"/>
                      </a:cxn>
                      <a:cxn ang="0">
                        <a:pos x="20" y="180"/>
                      </a:cxn>
                      <a:cxn ang="0">
                        <a:pos x="25" y="166"/>
                      </a:cxn>
                      <a:cxn ang="0">
                        <a:pos x="25" y="160"/>
                      </a:cxn>
                      <a:cxn ang="0">
                        <a:pos x="20" y="155"/>
                      </a:cxn>
                      <a:cxn ang="0">
                        <a:pos x="12" y="146"/>
                      </a:cxn>
                      <a:cxn ang="0">
                        <a:pos x="6" y="146"/>
                      </a:cxn>
                      <a:cxn ang="0">
                        <a:pos x="2" y="144"/>
                      </a:cxn>
                      <a:cxn ang="0">
                        <a:pos x="0" y="135"/>
                      </a:cxn>
                      <a:cxn ang="0">
                        <a:pos x="2" y="130"/>
                      </a:cxn>
                      <a:cxn ang="0">
                        <a:pos x="6" y="130"/>
                      </a:cxn>
                      <a:cxn ang="0">
                        <a:pos x="12" y="127"/>
                      </a:cxn>
                      <a:cxn ang="0">
                        <a:pos x="20" y="119"/>
                      </a:cxn>
                      <a:cxn ang="0">
                        <a:pos x="23" y="116"/>
                      </a:cxn>
                      <a:cxn ang="0">
                        <a:pos x="27" y="86"/>
                      </a:cxn>
                      <a:cxn ang="0">
                        <a:pos x="23" y="77"/>
                      </a:cxn>
                      <a:cxn ang="0">
                        <a:pos x="18" y="72"/>
                      </a:cxn>
                      <a:cxn ang="0">
                        <a:pos x="16" y="55"/>
                      </a:cxn>
                      <a:cxn ang="0">
                        <a:pos x="18" y="39"/>
                      </a:cxn>
                      <a:cxn ang="0">
                        <a:pos x="20" y="28"/>
                      </a:cxn>
                      <a:cxn ang="0">
                        <a:pos x="25" y="3"/>
                      </a:cxn>
                    </a:cxnLst>
                    <a:rect l="0" t="0" r="r" b="b"/>
                    <a:pathLst>
                      <a:path w="79" h="200">
                        <a:moveTo>
                          <a:pt x="25" y="3"/>
                        </a:moveTo>
                        <a:lnTo>
                          <a:pt x="33" y="0"/>
                        </a:lnTo>
                        <a:lnTo>
                          <a:pt x="47" y="22"/>
                        </a:lnTo>
                        <a:lnTo>
                          <a:pt x="45" y="86"/>
                        </a:lnTo>
                        <a:lnTo>
                          <a:pt x="55" y="86"/>
                        </a:lnTo>
                        <a:lnTo>
                          <a:pt x="57" y="94"/>
                        </a:lnTo>
                        <a:lnTo>
                          <a:pt x="60" y="108"/>
                        </a:lnTo>
                        <a:lnTo>
                          <a:pt x="62" y="116"/>
                        </a:lnTo>
                        <a:lnTo>
                          <a:pt x="70" y="113"/>
                        </a:lnTo>
                        <a:lnTo>
                          <a:pt x="76" y="100"/>
                        </a:lnTo>
                        <a:lnTo>
                          <a:pt x="78" y="108"/>
                        </a:lnTo>
                        <a:lnTo>
                          <a:pt x="74" y="119"/>
                        </a:lnTo>
                        <a:lnTo>
                          <a:pt x="70" y="127"/>
                        </a:lnTo>
                        <a:lnTo>
                          <a:pt x="68" y="144"/>
                        </a:lnTo>
                        <a:lnTo>
                          <a:pt x="59" y="152"/>
                        </a:lnTo>
                        <a:lnTo>
                          <a:pt x="53" y="155"/>
                        </a:lnTo>
                        <a:lnTo>
                          <a:pt x="45" y="163"/>
                        </a:lnTo>
                        <a:lnTo>
                          <a:pt x="43" y="171"/>
                        </a:lnTo>
                        <a:lnTo>
                          <a:pt x="45" y="180"/>
                        </a:lnTo>
                        <a:lnTo>
                          <a:pt x="47" y="188"/>
                        </a:lnTo>
                        <a:lnTo>
                          <a:pt x="37" y="193"/>
                        </a:lnTo>
                        <a:lnTo>
                          <a:pt x="31" y="196"/>
                        </a:lnTo>
                        <a:lnTo>
                          <a:pt x="25" y="199"/>
                        </a:lnTo>
                        <a:lnTo>
                          <a:pt x="21" y="196"/>
                        </a:lnTo>
                        <a:lnTo>
                          <a:pt x="12" y="193"/>
                        </a:lnTo>
                        <a:lnTo>
                          <a:pt x="8" y="188"/>
                        </a:lnTo>
                        <a:lnTo>
                          <a:pt x="12" y="182"/>
                        </a:lnTo>
                        <a:lnTo>
                          <a:pt x="20" y="180"/>
                        </a:lnTo>
                        <a:lnTo>
                          <a:pt x="25" y="166"/>
                        </a:lnTo>
                        <a:lnTo>
                          <a:pt x="25" y="160"/>
                        </a:lnTo>
                        <a:lnTo>
                          <a:pt x="20" y="155"/>
                        </a:lnTo>
                        <a:lnTo>
                          <a:pt x="12" y="146"/>
                        </a:lnTo>
                        <a:lnTo>
                          <a:pt x="6" y="146"/>
                        </a:lnTo>
                        <a:lnTo>
                          <a:pt x="2" y="144"/>
                        </a:lnTo>
                        <a:lnTo>
                          <a:pt x="0" y="135"/>
                        </a:lnTo>
                        <a:lnTo>
                          <a:pt x="2" y="130"/>
                        </a:lnTo>
                        <a:lnTo>
                          <a:pt x="6" y="130"/>
                        </a:lnTo>
                        <a:lnTo>
                          <a:pt x="12" y="127"/>
                        </a:lnTo>
                        <a:lnTo>
                          <a:pt x="20" y="119"/>
                        </a:lnTo>
                        <a:lnTo>
                          <a:pt x="23" y="116"/>
                        </a:lnTo>
                        <a:lnTo>
                          <a:pt x="27" y="86"/>
                        </a:lnTo>
                        <a:lnTo>
                          <a:pt x="23" y="77"/>
                        </a:lnTo>
                        <a:lnTo>
                          <a:pt x="18" y="72"/>
                        </a:lnTo>
                        <a:lnTo>
                          <a:pt x="16" y="55"/>
                        </a:lnTo>
                        <a:lnTo>
                          <a:pt x="18" y="39"/>
                        </a:lnTo>
                        <a:lnTo>
                          <a:pt x="20" y="28"/>
                        </a:lnTo>
                        <a:lnTo>
                          <a:pt x="25" y="3"/>
                        </a:lnTo>
                      </a:path>
                    </a:pathLst>
                  </a:custGeom>
                  <a:solidFill>
                    <a:schemeClr val="bg1"/>
                  </a:solidFill>
                  <a:ln w="9525" cap="rnd">
                    <a:noFill/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>
                      <a:defRPr/>
                    </a:pPr>
                    <a:endParaRPr lang="en-CA"/>
                  </a:p>
                </p:txBody>
              </p:sp>
              <p:sp>
                <p:nvSpPr>
                  <p:cNvPr id="4" name="Freeform 6">
                    <a:extLst>
                      <a:ext uri="{FF2B5EF4-FFF2-40B4-BE49-F238E27FC236}">
                        <a16:creationId xmlns:a16="http://schemas.microsoft.com/office/drawing/2014/main" id="{7515E0B8-11DD-47A8-ACED-EDB418A5106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428" y="3527"/>
                    <a:ext cx="146" cy="170"/>
                  </a:xfrm>
                  <a:custGeom>
                    <a:avLst/>
                    <a:gdLst/>
                    <a:ahLst/>
                    <a:cxnLst>
                      <a:cxn ang="0">
                        <a:pos x="102" y="0"/>
                      </a:cxn>
                      <a:cxn ang="0">
                        <a:pos x="120" y="0"/>
                      </a:cxn>
                      <a:cxn ang="0">
                        <a:pos x="145" y="44"/>
                      </a:cxn>
                      <a:cxn ang="0">
                        <a:pos x="118" y="83"/>
                      </a:cxn>
                      <a:cxn ang="0">
                        <a:pos x="118" y="100"/>
                      </a:cxn>
                      <a:cxn ang="0">
                        <a:pos x="112" y="105"/>
                      </a:cxn>
                      <a:cxn ang="0">
                        <a:pos x="96" y="105"/>
                      </a:cxn>
                      <a:cxn ang="0">
                        <a:pos x="76" y="127"/>
                      </a:cxn>
                      <a:cxn ang="0">
                        <a:pos x="59" y="150"/>
                      </a:cxn>
                      <a:cxn ang="0">
                        <a:pos x="47" y="169"/>
                      </a:cxn>
                      <a:cxn ang="0">
                        <a:pos x="47" y="152"/>
                      </a:cxn>
                      <a:cxn ang="0">
                        <a:pos x="25" y="155"/>
                      </a:cxn>
                      <a:cxn ang="0">
                        <a:pos x="16" y="155"/>
                      </a:cxn>
                      <a:cxn ang="0">
                        <a:pos x="0" y="155"/>
                      </a:cxn>
                      <a:cxn ang="0">
                        <a:pos x="22" y="127"/>
                      </a:cxn>
                      <a:cxn ang="0">
                        <a:pos x="29" y="114"/>
                      </a:cxn>
                      <a:cxn ang="0">
                        <a:pos x="37" y="114"/>
                      </a:cxn>
                      <a:cxn ang="0">
                        <a:pos x="53" y="91"/>
                      </a:cxn>
                      <a:cxn ang="0">
                        <a:pos x="59" y="91"/>
                      </a:cxn>
                      <a:cxn ang="0">
                        <a:pos x="59" y="89"/>
                      </a:cxn>
                      <a:cxn ang="0">
                        <a:pos x="67" y="80"/>
                      </a:cxn>
                      <a:cxn ang="0">
                        <a:pos x="76" y="80"/>
                      </a:cxn>
                      <a:cxn ang="0">
                        <a:pos x="73" y="55"/>
                      </a:cxn>
                      <a:cxn ang="0">
                        <a:pos x="74" y="55"/>
                      </a:cxn>
                      <a:cxn ang="0">
                        <a:pos x="84" y="42"/>
                      </a:cxn>
                      <a:cxn ang="0">
                        <a:pos x="88" y="53"/>
                      </a:cxn>
                      <a:cxn ang="0">
                        <a:pos x="104" y="33"/>
                      </a:cxn>
                      <a:cxn ang="0">
                        <a:pos x="102" y="0"/>
                      </a:cxn>
                    </a:cxnLst>
                    <a:rect l="0" t="0" r="r" b="b"/>
                    <a:pathLst>
                      <a:path w="146" h="170">
                        <a:moveTo>
                          <a:pt x="102" y="0"/>
                        </a:moveTo>
                        <a:lnTo>
                          <a:pt x="120" y="0"/>
                        </a:lnTo>
                        <a:lnTo>
                          <a:pt x="145" y="44"/>
                        </a:lnTo>
                        <a:lnTo>
                          <a:pt x="118" y="83"/>
                        </a:lnTo>
                        <a:lnTo>
                          <a:pt x="118" y="100"/>
                        </a:lnTo>
                        <a:lnTo>
                          <a:pt x="112" y="105"/>
                        </a:lnTo>
                        <a:lnTo>
                          <a:pt x="96" y="105"/>
                        </a:lnTo>
                        <a:lnTo>
                          <a:pt x="76" y="127"/>
                        </a:lnTo>
                        <a:lnTo>
                          <a:pt x="59" y="150"/>
                        </a:lnTo>
                        <a:lnTo>
                          <a:pt x="47" y="169"/>
                        </a:lnTo>
                        <a:lnTo>
                          <a:pt x="47" y="152"/>
                        </a:lnTo>
                        <a:lnTo>
                          <a:pt x="25" y="155"/>
                        </a:lnTo>
                        <a:lnTo>
                          <a:pt x="16" y="155"/>
                        </a:lnTo>
                        <a:lnTo>
                          <a:pt x="0" y="155"/>
                        </a:lnTo>
                        <a:lnTo>
                          <a:pt x="22" y="127"/>
                        </a:lnTo>
                        <a:lnTo>
                          <a:pt x="29" y="114"/>
                        </a:lnTo>
                        <a:lnTo>
                          <a:pt x="37" y="114"/>
                        </a:lnTo>
                        <a:lnTo>
                          <a:pt x="53" y="91"/>
                        </a:lnTo>
                        <a:lnTo>
                          <a:pt x="59" y="91"/>
                        </a:lnTo>
                        <a:lnTo>
                          <a:pt x="59" y="89"/>
                        </a:lnTo>
                        <a:lnTo>
                          <a:pt x="67" y="80"/>
                        </a:lnTo>
                        <a:lnTo>
                          <a:pt x="76" y="80"/>
                        </a:lnTo>
                        <a:lnTo>
                          <a:pt x="73" y="55"/>
                        </a:lnTo>
                        <a:lnTo>
                          <a:pt x="74" y="55"/>
                        </a:lnTo>
                        <a:lnTo>
                          <a:pt x="84" y="42"/>
                        </a:lnTo>
                        <a:lnTo>
                          <a:pt x="88" y="53"/>
                        </a:lnTo>
                        <a:lnTo>
                          <a:pt x="104" y="33"/>
                        </a:lnTo>
                        <a:lnTo>
                          <a:pt x="102" y="0"/>
                        </a:lnTo>
                      </a:path>
                    </a:pathLst>
                  </a:custGeom>
                  <a:solidFill>
                    <a:schemeClr val="bg1"/>
                  </a:solidFill>
                  <a:ln w="9525" cap="rnd">
                    <a:noFill/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>
                      <a:defRPr/>
                    </a:pPr>
                    <a:endParaRPr lang="en-CA"/>
                  </a:p>
                </p:txBody>
              </p:sp>
              <p:sp>
                <p:nvSpPr>
                  <p:cNvPr id="5" name="Freeform 7">
                    <a:extLst>
                      <a:ext uri="{FF2B5EF4-FFF2-40B4-BE49-F238E27FC236}">
                        <a16:creationId xmlns:a16="http://schemas.microsoft.com/office/drawing/2014/main" id="{BBE69E3E-7AD0-4DFE-BDA5-1209F5D2179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166" y="3537"/>
                    <a:ext cx="56" cy="90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12" y="0"/>
                      </a:cxn>
                      <a:cxn ang="0">
                        <a:pos x="26" y="11"/>
                      </a:cxn>
                      <a:cxn ang="0">
                        <a:pos x="55" y="11"/>
                      </a:cxn>
                      <a:cxn ang="0">
                        <a:pos x="51" y="25"/>
                      </a:cxn>
                      <a:cxn ang="0">
                        <a:pos x="55" y="42"/>
                      </a:cxn>
                      <a:cxn ang="0">
                        <a:pos x="45" y="42"/>
                      </a:cxn>
                      <a:cxn ang="0">
                        <a:pos x="43" y="45"/>
                      </a:cxn>
                      <a:cxn ang="0">
                        <a:pos x="37" y="47"/>
                      </a:cxn>
                      <a:cxn ang="0">
                        <a:pos x="43" y="89"/>
                      </a:cxn>
                      <a:cxn ang="0">
                        <a:pos x="26" y="86"/>
                      </a:cxn>
                      <a:cxn ang="0">
                        <a:pos x="10" y="72"/>
                      </a:cxn>
                      <a:cxn ang="0">
                        <a:pos x="10" y="45"/>
                      </a:cxn>
                      <a:cxn ang="0">
                        <a:pos x="10" y="33"/>
                      </a:cxn>
                      <a:cxn ang="0">
                        <a:pos x="0" y="25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56" h="90">
                        <a:moveTo>
                          <a:pt x="0" y="0"/>
                        </a:moveTo>
                        <a:lnTo>
                          <a:pt x="12" y="0"/>
                        </a:lnTo>
                        <a:lnTo>
                          <a:pt x="26" y="11"/>
                        </a:lnTo>
                        <a:lnTo>
                          <a:pt x="55" y="11"/>
                        </a:lnTo>
                        <a:lnTo>
                          <a:pt x="51" y="25"/>
                        </a:lnTo>
                        <a:lnTo>
                          <a:pt x="55" y="42"/>
                        </a:lnTo>
                        <a:lnTo>
                          <a:pt x="45" y="42"/>
                        </a:lnTo>
                        <a:lnTo>
                          <a:pt x="43" y="45"/>
                        </a:lnTo>
                        <a:lnTo>
                          <a:pt x="37" y="47"/>
                        </a:lnTo>
                        <a:lnTo>
                          <a:pt x="43" y="89"/>
                        </a:lnTo>
                        <a:lnTo>
                          <a:pt x="26" y="86"/>
                        </a:lnTo>
                        <a:lnTo>
                          <a:pt x="10" y="72"/>
                        </a:lnTo>
                        <a:lnTo>
                          <a:pt x="10" y="45"/>
                        </a:lnTo>
                        <a:lnTo>
                          <a:pt x="10" y="33"/>
                        </a:lnTo>
                        <a:lnTo>
                          <a:pt x="0" y="25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chemeClr val="bg1"/>
                  </a:solidFill>
                  <a:ln w="9525" cap="rnd">
                    <a:noFill/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>
                      <a:defRPr/>
                    </a:pPr>
                    <a:endParaRPr lang="en-CA"/>
                  </a:p>
                </p:txBody>
              </p:sp>
            </p:grpSp>
            <p:sp>
              <p:nvSpPr>
                <p:cNvPr id="6" name="Freeform 9">
                  <a:extLst>
                    <a:ext uri="{FF2B5EF4-FFF2-40B4-BE49-F238E27FC236}">
                      <a16:creationId xmlns:a16="http://schemas.microsoft.com/office/drawing/2014/main" id="{B2624426-BFD5-400E-A031-4FFA6B192CA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266" y="2575"/>
                  <a:ext cx="89" cy="101"/>
                </a:xfrm>
                <a:custGeom>
                  <a:avLst/>
                  <a:gdLst/>
                  <a:ahLst/>
                  <a:cxnLst>
                    <a:cxn ang="0">
                      <a:pos x="16" y="37"/>
                    </a:cxn>
                    <a:cxn ang="0">
                      <a:pos x="0" y="80"/>
                    </a:cxn>
                    <a:cxn ang="0">
                      <a:pos x="6" y="97"/>
                    </a:cxn>
                    <a:cxn ang="0">
                      <a:pos x="31" y="100"/>
                    </a:cxn>
                    <a:cxn ang="0">
                      <a:pos x="53" y="100"/>
                    </a:cxn>
                    <a:cxn ang="0">
                      <a:pos x="61" y="83"/>
                    </a:cxn>
                    <a:cxn ang="0">
                      <a:pos x="65" y="66"/>
                    </a:cxn>
                    <a:cxn ang="0">
                      <a:pos x="88" y="66"/>
                    </a:cxn>
                    <a:cxn ang="0">
                      <a:pos x="84" y="40"/>
                    </a:cxn>
                    <a:cxn ang="0">
                      <a:pos x="84" y="14"/>
                    </a:cxn>
                    <a:cxn ang="0">
                      <a:pos x="61" y="0"/>
                    </a:cxn>
                    <a:cxn ang="0">
                      <a:pos x="59" y="29"/>
                    </a:cxn>
                    <a:cxn ang="0">
                      <a:pos x="72" y="46"/>
                    </a:cxn>
                    <a:cxn ang="0">
                      <a:pos x="51" y="46"/>
                    </a:cxn>
                    <a:cxn ang="0">
                      <a:pos x="43" y="57"/>
                    </a:cxn>
                    <a:cxn ang="0">
                      <a:pos x="16" y="37"/>
                    </a:cxn>
                  </a:cxnLst>
                  <a:rect l="0" t="0" r="r" b="b"/>
                  <a:pathLst>
                    <a:path w="89" h="101">
                      <a:moveTo>
                        <a:pt x="16" y="37"/>
                      </a:moveTo>
                      <a:lnTo>
                        <a:pt x="0" y="80"/>
                      </a:lnTo>
                      <a:lnTo>
                        <a:pt x="6" y="97"/>
                      </a:lnTo>
                      <a:lnTo>
                        <a:pt x="31" y="100"/>
                      </a:lnTo>
                      <a:lnTo>
                        <a:pt x="53" y="100"/>
                      </a:lnTo>
                      <a:lnTo>
                        <a:pt x="61" y="83"/>
                      </a:lnTo>
                      <a:lnTo>
                        <a:pt x="65" y="66"/>
                      </a:lnTo>
                      <a:lnTo>
                        <a:pt x="88" y="66"/>
                      </a:lnTo>
                      <a:lnTo>
                        <a:pt x="84" y="40"/>
                      </a:lnTo>
                      <a:lnTo>
                        <a:pt x="84" y="14"/>
                      </a:lnTo>
                      <a:lnTo>
                        <a:pt x="61" y="0"/>
                      </a:lnTo>
                      <a:lnTo>
                        <a:pt x="59" y="29"/>
                      </a:lnTo>
                      <a:lnTo>
                        <a:pt x="72" y="46"/>
                      </a:lnTo>
                      <a:lnTo>
                        <a:pt x="51" y="46"/>
                      </a:lnTo>
                      <a:lnTo>
                        <a:pt x="43" y="57"/>
                      </a:lnTo>
                      <a:lnTo>
                        <a:pt x="16" y="37"/>
                      </a:lnTo>
                    </a:path>
                  </a:pathLst>
                </a:custGeom>
                <a:solidFill>
                  <a:schemeClr val="bg1"/>
                </a:solidFill>
                <a:ln w="9525" cap="rnd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en-CA"/>
                </a:p>
              </p:txBody>
            </p:sp>
          </p:grpSp>
          <p:grpSp>
            <p:nvGrpSpPr>
              <p:cNvPr id="1041" name="Group 24">
                <a:extLst>
                  <a:ext uri="{FF2B5EF4-FFF2-40B4-BE49-F238E27FC236}">
                    <a16:creationId xmlns:a16="http://schemas.microsoft.com/office/drawing/2014/main" id="{57B9D4EE-BB27-48BB-BBE9-A4D0C4DF112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293" y="1104"/>
                <a:ext cx="1037" cy="2393"/>
                <a:chOff x="4293" y="1104"/>
                <a:chExt cx="1037" cy="2393"/>
              </a:xfrm>
            </p:grpSpPr>
            <p:grpSp>
              <p:nvGrpSpPr>
                <p:cNvPr id="7" name="Group 14">
                  <a:extLst>
                    <a:ext uri="{FF2B5EF4-FFF2-40B4-BE49-F238E27FC236}">
                      <a16:creationId xmlns:a16="http://schemas.microsoft.com/office/drawing/2014/main" id="{513A170C-05BC-4A9D-9642-75C5A6A4A82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460" y="1348"/>
                  <a:ext cx="232" cy="719"/>
                  <a:chOff x="4460" y="1348"/>
                  <a:chExt cx="232" cy="719"/>
                </a:xfrm>
              </p:grpSpPr>
              <p:sp>
                <p:nvSpPr>
                  <p:cNvPr id="1035" name="Freeform 11">
                    <a:extLst>
                      <a:ext uri="{FF2B5EF4-FFF2-40B4-BE49-F238E27FC236}">
                        <a16:creationId xmlns:a16="http://schemas.microsoft.com/office/drawing/2014/main" id="{8C896617-1EC1-4CCB-ACB3-7603769DDFE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460" y="1993"/>
                    <a:ext cx="56" cy="74"/>
                  </a:xfrm>
                  <a:custGeom>
                    <a:avLst/>
                    <a:gdLst/>
                    <a:ahLst/>
                    <a:cxnLst>
                      <a:cxn ang="0">
                        <a:pos x="0" y="56"/>
                      </a:cxn>
                      <a:cxn ang="0">
                        <a:pos x="10" y="70"/>
                      </a:cxn>
                      <a:cxn ang="0">
                        <a:pos x="22" y="67"/>
                      </a:cxn>
                      <a:cxn ang="0">
                        <a:pos x="39" y="73"/>
                      </a:cxn>
                      <a:cxn ang="0">
                        <a:pos x="53" y="73"/>
                      </a:cxn>
                      <a:cxn ang="0">
                        <a:pos x="55" y="48"/>
                      </a:cxn>
                      <a:cxn ang="0">
                        <a:pos x="51" y="31"/>
                      </a:cxn>
                      <a:cxn ang="0">
                        <a:pos x="41" y="11"/>
                      </a:cxn>
                      <a:cxn ang="0">
                        <a:pos x="31" y="11"/>
                      </a:cxn>
                      <a:cxn ang="0">
                        <a:pos x="28" y="0"/>
                      </a:cxn>
                      <a:cxn ang="0">
                        <a:pos x="14" y="0"/>
                      </a:cxn>
                      <a:cxn ang="0">
                        <a:pos x="14" y="22"/>
                      </a:cxn>
                      <a:cxn ang="0">
                        <a:pos x="0" y="56"/>
                      </a:cxn>
                    </a:cxnLst>
                    <a:rect l="0" t="0" r="r" b="b"/>
                    <a:pathLst>
                      <a:path w="56" h="74">
                        <a:moveTo>
                          <a:pt x="0" y="56"/>
                        </a:moveTo>
                        <a:lnTo>
                          <a:pt x="10" y="70"/>
                        </a:lnTo>
                        <a:lnTo>
                          <a:pt x="22" y="67"/>
                        </a:lnTo>
                        <a:lnTo>
                          <a:pt x="39" y="73"/>
                        </a:lnTo>
                        <a:lnTo>
                          <a:pt x="53" y="73"/>
                        </a:lnTo>
                        <a:lnTo>
                          <a:pt x="55" y="48"/>
                        </a:lnTo>
                        <a:lnTo>
                          <a:pt x="51" y="31"/>
                        </a:lnTo>
                        <a:lnTo>
                          <a:pt x="41" y="11"/>
                        </a:lnTo>
                        <a:lnTo>
                          <a:pt x="31" y="11"/>
                        </a:lnTo>
                        <a:lnTo>
                          <a:pt x="28" y="0"/>
                        </a:lnTo>
                        <a:lnTo>
                          <a:pt x="14" y="0"/>
                        </a:lnTo>
                        <a:lnTo>
                          <a:pt x="14" y="22"/>
                        </a:lnTo>
                        <a:lnTo>
                          <a:pt x="0" y="56"/>
                        </a:lnTo>
                      </a:path>
                    </a:pathLst>
                  </a:custGeom>
                  <a:solidFill>
                    <a:schemeClr val="bg1"/>
                  </a:solidFill>
                  <a:ln w="9525" cap="rnd">
                    <a:noFill/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>
                      <a:defRPr/>
                    </a:pPr>
                    <a:endParaRPr lang="en-CA"/>
                  </a:p>
                </p:txBody>
              </p:sp>
              <p:sp>
                <p:nvSpPr>
                  <p:cNvPr id="1036" name="Freeform 12">
                    <a:extLst>
                      <a:ext uri="{FF2B5EF4-FFF2-40B4-BE49-F238E27FC236}">
                        <a16:creationId xmlns:a16="http://schemas.microsoft.com/office/drawing/2014/main" id="{1ED8CDA3-79A8-42DC-8BA3-19EFFA76C2F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607" y="1865"/>
                    <a:ext cx="54" cy="94"/>
                  </a:xfrm>
                  <a:custGeom>
                    <a:avLst/>
                    <a:gdLst/>
                    <a:ahLst/>
                    <a:cxnLst>
                      <a:cxn ang="0">
                        <a:pos x="12" y="0"/>
                      </a:cxn>
                      <a:cxn ang="0">
                        <a:pos x="35" y="3"/>
                      </a:cxn>
                      <a:cxn ang="0">
                        <a:pos x="43" y="28"/>
                      </a:cxn>
                      <a:cxn ang="0">
                        <a:pos x="53" y="42"/>
                      </a:cxn>
                      <a:cxn ang="0">
                        <a:pos x="45" y="54"/>
                      </a:cxn>
                      <a:cxn ang="0">
                        <a:pos x="53" y="68"/>
                      </a:cxn>
                      <a:cxn ang="0">
                        <a:pos x="49" y="85"/>
                      </a:cxn>
                      <a:cxn ang="0">
                        <a:pos x="41" y="93"/>
                      </a:cxn>
                      <a:cxn ang="0">
                        <a:pos x="26" y="90"/>
                      </a:cxn>
                      <a:cxn ang="0">
                        <a:pos x="16" y="90"/>
                      </a:cxn>
                      <a:cxn ang="0">
                        <a:pos x="10" y="79"/>
                      </a:cxn>
                      <a:cxn ang="0">
                        <a:pos x="4" y="65"/>
                      </a:cxn>
                      <a:cxn ang="0">
                        <a:pos x="4" y="51"/>
                      </a:cxn>
                      <a:cxn ang="0">
                        <a:pos x="0" y="31"/>
                      </a:cxn>
                      <a:cxn ang="0">
                        <a:pos x="12" y="0"/>
                      </a:cxn>
                    </a:cxnLst>
                    <a:rect l="0" t="0" r="r" b="b"/>
                    <a:pathLst>
                      <a:path w="54" h="94">
                        <a:moveTo>
                          <a:pt x="12" y="0"/>
                        </a:moveTo>
                        <a:lnTo>
                          <a:pt x="35" y="3"/>
                        </a:lnTo>
                        <a:lnTo>
                          <a:pt x="43" y="28"/>
                        </a:lnTo>
                        <a:lnTo>
                          <a:pt x="53" y="42"/>
                        </a:lnTo>
                        <a:lnTo>
                          <a:pt x="45" y="54"/>
                        </a:lnTo>
                        <a:lnTo>
                          <a:pt x="53" y="68"/>
                        </a:lnTo>
                        <a:lnTo>
                          <a:pt x="49" y="85"/>
                        </a:lnTo>
                        <a:lnTo>
                          <a:pt x="41" y="93"/>
                        </a:lnTo>
                        <a:lnTo>
                          <a:pt x="26" y="90"/>
                        </a:lnTo>
                        <a:lnTo>
                          <a:pt x="16" y="90"/>
                        </a:lnTo>
                        <a:lnTo>
                          <a:pt x="10" y="79"/>
                        </a:lnTo>
                        <a:lnTo>
                          <a:pt x="4" y="65"/>
                        </a:lnTo>
                        <a:lnTo>
                          <a:pt x="4" y="51"/>
                        </a:lnTo>
                        <a:lnTo>
                          <a:pt x="0" y="31"/>
                        </a:lnTo>
                        <a:lnTo>
                          <a:pt x="12" y="0"/>
                        </a:lnTo>
                      </a:path>
                    </a:pathLst>
                  </a:custGeom>
                  <a:solidFill>
                    <a:schemeClr val="bg1"/>
                  </a:solidFill>
                  <a:ln w="9525" cap="rnd">
                    <a:noFill/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>
                      <a:defRPr/>
                    </a:pPr>
                    <a:endParaRPr lang="en-CA"/>
                  </a:p>
                </p:txBody>
              </p:sp>
              <p:sp>
                <p:nvSpPr>
                  <p:cNvPr id="1037" name="Freeform 13">
                    <a:extLst>
                      <a:ext uri="{FF2B5EF4-FFF2-40B4-BE49-F238E27FC236}">
                        <a16:creationId xmlns:a16="http://schemas.microsoft.com/office/drawing/2014/main" id="{A356A66E-5948-43DA-BC4E-F32F24A3C5D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597" y="1348"/>
                    <a:ext cx="95" cy="87"/>
                  </a:xfrm>
                  <a:custGeom>
                    <a:avLst/>
                    <a:gdLst/>
                    <a:ahLst/>
                    <a:cxnLst>
                      <a:cxn ang="0">
                        <a:pos x="14" y="0"/>
                      </a:cxn>
                      <a:cxn ang="0">
                        <a:pos x="25" y="14"/>
                      </a:cxn>
                      <a:cxn ang="0">
                        <a:pos x="37" y="11"/>
                      </a:cxn>
                      <a:cxn ang="0">
                        <a:pos x="55" y="14"/>
                      </a:cxn>
                      <a:cxn ang="0">
                        <a:pos x="71" y="14"/>
                      </a:cxn>
                      <a:cxn ang="0">
                        <a:pos x="78" y="22"/>
                      </a:cxn>
                      <a:cxn ang="0">
                        <a:pos x="88" y="42"/>
                      </a:cxn>
                      <a:cxn ang="0">
                        <a:pos x="94" y="50"/>
                      </a:cxn>
                      <a:cxn ang="0">
                        <a:pos x="72" y="55"/>
                      </a:cxn>
                      <a:cxn ang="0">
                        <a:pos x="67" y="61"/>
                      </a:cxn>
                      <a:cxn ang="0">
                        <a:pos x="72" y="72"/>
                      </a:cxn>
                      <a:cxn ang="0">
                        <a:pos x="72" y="83"/>
                      </a:cxn>
                      <a:cxn ang="0">
                        <a:pos x="51" y="72"/>
                      </a:cxn>
                      <a:cxn ang="0">
                        <a:pos x="33" y="64"/>
                      </a:cxn>
                      <a:cxn ang="0">
                        <a:pos x="25" y="67"/>
                      </a:cxn>
                      <a:cxn ang="0">
                        <a:pos x="25" y="83"/>
                      </a:cxn>
                      <a:cxn ang="0">
                        <a:pos x="14" y="86"/>
                      </a:cxn>
                      <a:cxn ang="0">
                        <a:pos x="8" y="72"/>
                      </a:cxn>
                      <a:cxn ang="0">
                        <a:pos x="6" y="55"/>
                      </a:cxn>
                      <a:cxn ang="0">
                        <a:pos x="0" y="53"/>
                      </a:cxn>
                      <a:cxn ang="0">
                        <a:pos x="6" y="36"/>
                      </a:cxn>
                      <a:cxn ang="0">
                        <a:pos x="16" y="31"/>
                      </a:cxn>
                      <a:cxn ang="0">
                        <a:pos x="14" y="0"/>
                      </a:cxn>
                    </a:cxnLst>
                    <a:rect l="0" t="0" r="r" b="b"/>
                    <a:pathLst>
                      <a:path w="95" h="87">
                        <a:moveTo>
                          <a:pt x="14" y="0"/>
                        </a:moveTo>
                        <a:lnTo>
                          <a:pt x="25" y="14"/>
                        </a:lnTo>
                        <a:lnTo>
                          <a:pt x="37" y="11"/>
                        </a:lnTo>
                        <a:lnTo>
                          <a:pt x="55" y="14"/>
                        </a:lnTo>
                        <a:lnTo>
                          <a:pt x="71" y="14"/>
                        </a:lnTo>
                        <a:lnTo>
                          <a:pt x="78" y="22"/>
                        </a:lnTo>
                        <a:lnTo>
                          <a:pt x="88" y="42"/>
                        </a:lnTo>
                        <a:lnTo>
                          <a:pt x="94" y="50"/>
                        </a:lnTo>
                        <a:lnTo>
                          <a:pt x="72" y="55"/>
                        </a:lnTo>
                        <a:lnTo>
                          <a:pt x="67" y="61"/>
                        </a:lnTo>
                        <a:lnTo>
                          <a:pt x="72" y="72"/>
                        </a:lnTo>
                        <a:lnTo>
                          <a:pt x="72" y="83"/>
                        </a:lnTo>
                        <a:lnTo>
                          <a:pt x="51" y="72"/>
                        </a:lnTo>
                        <a:lnTo>
                          <a:pt x="33" y="64"/>
                        </a:lnTo>
                        <a:lnTo>
                          <a:pt x="25" y="67"/>
                        </a:lnTo>
                        <a:lnTo>
                          <a:pt x="25" y="83"/>
                        </a:lnTo>
                        <a:lnTo>
                          <a:pt x="14" y="86"/>
                        </a:lnTo>
                        <a:lnTo>
                          <a:pt x="8" y="72"/>
                        </a:lnTo>
                        <a:lnTo>
                          <a:pt x="6" y="55"/>
                        </a:lnTo>
                        <a:lnTo>
                          <a:pt x="0" y="53"/>
                        </a:lnTo>
                        <a:lnTo>
                          <a:pt x="6" y="36"/>
                        </a:lnTo>
                        <a:lnTo>
                          <a:pt x="16" y="31"/>
                        </a:lnTo>
                        <a:lnTo>
                          <a:pt x="14" y="0"/>
                        </a:lnTo>
                      </a:path>
                    </a:pathLst>
                  </a:custGeom>
                  <a:solidFill>
                    <a:schemeClr val="bg1"/>
                  </a:solidFill>
                  <a:ln w="9525" cap="rnd">
                    <a:noFill/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>
                      <a:defRPr/>
                    </a:pPr>
                    <a:endParaRPr lang="en-CA"/>
                  </a:p>
                </p:txBody>
              </p:sp>
            </p:grpSp>
            <p:sp>
              <p:nvSpPr>
                <p:cNvPr id="1039" name="Freeform 15">
                  <a:extLst>
                    <a:ext uri="{FF2B5EF4-FFF2-40B4-BE49-F238E27FC236}">
                      <a16:creationId xmlns:a16="http://schemas.microsoft.com/office/drawing/2014/main" id="{A75273AA-051A-49B4-A786-1F7598B0B4D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676" y="2803"/>
                  <a:ext cx="654" cy="694"/>
                </a:xfrm>
                <a:custGeom>
                  <a:avLst/>
                  <a:gdLst/>
                  <a:ahLst/>
                  <a:cxnLst>
                    <a:cxn ang="0">
                      <a:pos x="505" y="56"/>
                    </a:cxn>
                    <a:cxn ang="0">
                      <a:pos x="531" y="78"/>
                    </a:cxn>
                    <a:cxn ang="0">
                      <a:pos x="558" y="181"/>
                    </a:cxn>
                    <a:cxn ang="0">
                      <a:pos x="618" y="287"/>
                    </a:cxn>
                    <a:cxn ang="0">
                      <a:pos x="653" y="395"/>
                    </a:cxn>
                    <a:cxn ang="0">
                      <a:pos x="628" y="495"/>
                    </a:cxn>
                    <a:cxn ang="0">
                      <a:pos x="602" y="559"/>
                    </a:cxn>
                    <a:cxn ang="0">
                      <a:pos x="587" y="621"/>
                    </a:cxn>
                    <a:cxn ang="0">
                      <a:pos x="571" y="657"/>
                    </a:cxn>
                    <a:cxn ang="0">
                      <a:pos x="540" y="682"/>
                    </a:cxn>
                    <a:cxn ang="0">
                      <a:pos x="490" y="674"/>
                    </a:cxn>
                    <a:cxn ang="0">
                      <a:pos x="439" y="657"/>
                    </a:cxn>
                    <a:cxn ang="0">
                      <a:pos x="412" y="618"/>
                    </a:cxn>
                    <a:cxn ang="0">
                      <a:pos x="404" y="568"/>
                    </a:cxn>
                    <a:cxn ang="0">
                      <a:pos x="387" y="545"/>
                    </a:cxn>
                    <a:cxn ang="0">
                      <a:pos x="360" y="548"/>
                    </a:cxn>
                    <a:cxn ang="0">
                      <a:pos x="334" y="509"/>
                    </a:cxn>
                    <a:cxn ang="0">
                      <a:pos x="313" y="504"/>
                    </a:cxn>
                    <a:cxn ang="0">
                      <a:pos x="278" y="509"/>
                    </a:cxn>
                    <a:cxn ang="0">
                      <a:pos x="249" y="515"/>
                    </a:cxn>
                    <a:cxn ang="0">
                      <a:pos x="223" y="537"/>
                    </a:cxn>
                    <a:cxn ang="0">
                      <a:pos x="187" y="554"/>
                    </a:cxn>
                    <a:cxn ang="0">
                      <a:pos x="150" y="579"/>
                    </a:cxn>
                    <a:cxn ang="0">
                      <a:pos x="130" y="590"/>
                    </a:cxn>
                    <a:cxn ang="0">
                      <a:pos x="76" y="584"/>
                    </a:cxn>
                    <a:cxn ang="0">
                      <a:pos x="64" y="571"/>
                    </a:cxn>
                    <a:cxn ang="0">
                      <a:pos x="64" y="495"/>
                    </a:cxn>
                    <a:cxn ang="0">
                      <a:pos x="47" y="451"/>
                    </a:cxn>
                    <a:cxn ang="0">
                      <a:pos x="29" y="415"/>
                    </a:cxn>
                    <a:cxn ang="0">
                      <a:pos x="6" y="287"/>
                    </a:cxn>
                    <a:cxn ang="0">
                      <a:pos x="8" y="245"/>
                    </a:cxn>
                    <a:cxn ang="0">
                      <a:pos x="54" y="223"/>
                    </a:cxn>
                    <a:cxn ang="0">
                      <a:pos x="89" y="217"/>
                    </a:cxn>
                    <a:cxn ang="0">
                      <a:pos x="109" y="206"/>
                    </a:cxn>
                    <a:cxn ang="0">
                      <a:pos x="120" y="170"/>
                    </a:cxn>
                    <a:cxn ang="0">
                      <a:pos x="117" y="150"/>
                    </a:cxn>
                    <a:cxn ang="0">
                      <a:pos x="163" y="100"/>
                    </a:cxn>
                    <a:cxn ang="0">
                      <a:pos x="200" y="64"/>
                    </a:cxn>
                    <a:cxn ang="0">
                      <a:pos x="233" y="89"/>
                    </a:cxn>
                    <a:cxn ang="0">
                      <a:pos x="258" y="61"/>
                    </a:cxn>
                    <a:cxn ang="0">
                      <a:pos x="284" y="28"/>
                    </a:cxn>
                    <a:cxn ang="0">
                      <a:pos x="311" y="8"/>
                    </a:cxn>
                    <a:cxn ang="0">
                      <a:pos x="354" y="14"/>
                    </a:cxn>
                    <a:cxn ang="0">
                      <a:pos x="369" y="39"/>
                    </a:cxn>
                    <a:cxn ang="0">
                      <a:pos x="369" y="70"/>
                    </a:cxn>
                    <a:cxn ang="0">
                      <a:pos x="406" y="125"/>
                    </a:cxn>
                    <a:cxn ang="0">
                      <a:pos x="437" y="142"/>
                    </a:cxn>
                    <a:cxn ang="0">
                      <a:pos x="463" y="89"/>
                    </a:cxn>
                    <a:cxn ang="0">
                      <a:pos x="470" y="0"/>
                    </a:cxn>
                  </a:cxnLst>
                  <a:rect l="0" t="0" r="r" b="b"/>
                  <a:pathLst>
                    <a:path w="654" h="694">
                      <a:moveTo>
                        <a:pt x="470" y="0"/>
                      </a:moveTo>
                      <a:lnTo>
                        <a:pt x="505" y="0"/>
                      </a:lnTo>
                      <a:lnTo>
                        <a:pt x="505" y="56"/>
                      </a:lnTo>
                      <a:lnTo>
                        <a:pt x="519" y="70"/>
                      </a:lnTo>
                      <a:lnTo>
                        <a:pt x="523" y="78"/>
                      </a:lnTo>
                      <a:lnTo>
                        <a:pt x="531" y="78"/>
                      </a:lnTo>
                      <a:lnTo>
                        <a:pt x="534" y="89"/>
                      </a:lnTo>
                      <a:lnTo>
                        <a:pt x="538" y="145"/>
                      </a:lnTo>
                      <a:lnTo>
                        <a:pt x="558" y="181"/>
                      </a:lnTo>
                      <a:lnTo>
                        <a:pt x="587" y="234"/>
                      </a:lnTo>
                      <a:lnTo>
                        <a:pt x="587" y="242"/>
                      </a:lnTo>
                      <a:lnTo>
                        <a:pt x="618" y="287"/>
                      </a:lnTo>
                      <a:lnTo>
                        <a:pt x="618" y="295"/>
                      </a:lnTo>
                      <a:lnTo>
                        <a:pt x="649" y="331"/>
                      </a:lnTo>
                      <a:lnTo>
                        <a:pt x="653" y="395"/>
                      </a:lnTo>
                      <a:lnTo>
                        <a:pt x="649" y="454"/>
                      </a:lnTo>
                      <a:lnTo>
                        <a:pt x="639" y="481"/>
                      </a:lnTo>
                      <a:lnTo>
                        <a:pt x="628" y="495"/>
                      </a:lnTo>
                      <a:lnTo>
                        <a:pt x="624" y="523"/>
                      </a:lnTo>
                      <a:lnTo>
                        <a:pt x="612" y="548"/>
                      </a:lnTo>
                      <a:lnTo>
                        <a:pt x="602" y="559"/>
                      </a:lnTo>
                      <a:lnTo>
                        <a:pt x="604" y="568"/>
                      </a:lnTo>
                      <a:lnTo>
                        <a:pt x="593" y="584"/>
                      </a:lnTo>
                      <a:lnTo>
                        <a:pt x="587" y="621"/>
                      </a:lnTo>
                      <a:lnTo>
                        <a:pt x="585" y="640"/>
                      </a:lnTo>
                      <a:lnTo>
                        <a:pt x="573" y="648"/>
                      </a:lnTo>
                      <a:lnTo>
                        <a:pt x="571" y="657"/>
                      </a:lnTo>
                      <a:lnTo>
                        <a:pt x="564" y="674"/>
                      </a:lnTo>
                      <a:lnTo>
                        <a:pt x="550" y="676"/>
                      </a:lnTo>
                      <a:lnTo>
                        <a:pt x="540" y="682"/>
                      </a:lnTo>
                      <a:lnTo>
                        <a:pt x="527" y="693"/>
                      </a:lnTo>
                      <a:lnTo>
                        <a:pt x="509" y="671"/>
                      </a:lnTo>
                      <a:lnTo>
                        <a:pt x="490" y="674"/>
                      </a:lnTo>
                      <a:lnTo>
                        <a:pt x="484" y="674"/>
                      </a:lnTo>
                      <a:lnTo>
                        <a:pt x="457" y="679"/>
                      </a:lnTo>
                      <a:lnTo>
                        <a:pt x="439" y="657"/>
                      </a:lnTo>
                      <a:lnTo>
                        <a:pt x="428" y="635"/>
                      </a:lnTo>
                      <a:lnTo>
                        <a:pt x="420" y="637"/>
                      </a:lnTo>
                      <a:lnTo>
                        <a:pt x="412" y="618"/>
                      </a:lnTo>
                      <a:lnTo>
                        <a:pt x="408" y="601"/>
                      </a:lnTo>
                      <a:lnTo>
                        <a:pt x="404" y="596"/>
                      </a:lnTo>
                      <a:lnTo>
                        <a:pt x="404" y="568"/>
                      </a:lnTo>
                      <a:lnTo>
                        <a:pt x="406" y="551"/>
                      </a:lnTo>
                      <a:lnTo>
                        <a:pt x="402" y="540"/>
                      </a:lnTo>
                      <a:lnTo>
                        <a:pt x="387" y="545"/>
                      </a:lnTo>
                      <a:lnTo>
                        <a:pt x="379" y="548"/>
                      </a:lnTo>
                      <a:lnTo>
                        <a:pt x="365" y="548"/>
                      </a:lnTo>
                      <a:lnTo>
                        <a:pt x="360" y="548"/>
                      </a:lnTo>
                      <a:lnTo>
                        <a:pt x="354" y="548"/>
                      </a:lnTo>
                      <a:lnTo>
                        <a:pt x="344" y="532"/>
                      </a:lnTo>
                      <a:lnTo>
                        <a:pt x="334" y="509"/>
                      </a:lnTo>
                      <a:lnTo>
                        <a:pt x="332" y="512"/>
                      </a:lnTo>
                      <a:lnTo>
                        <a:pt x="315" y="512"/>
                      </a:lnTo>
                      <a:lnTo>
                        <a:pt x="313" y="504"/>
                      </a:lnTo>
                      <a:lnTo>
                        <a:pt x="303" y="512"/>
                      </a:lnTo>
                      <a:lnTo>
                        <a:pt x="293" y="509"/>
                      </a:lnTo>
                      <a:lnTo>
                        <a:pt x="278" y="509"/>
                      </a:lnTo>
                      <a:lnTo>
                        <a:pt x="268" y="504"/>
                      </a:lnTo>
                      <a:lnTo>
                        <a:pt x="264" y="512"/>
                      </a:lnTo>
                      <a:lnTo>
                        <a:pt x="249" y="515"/>
                      </a:lnTo>
                      <a:lnTo>
                        <a:pt x="245" y="509"/>
                      </a:lnTo>
                      <a:lnTo>
                        <a:pt x="235" y="523"/>
                      </a:lnTo>
                      <a:lnTo>
                        <a:pt x="223" y="537"/>
                      </a:lnTo>
                      <a:lnTo>
                        <a:pt x="216" y="537"/>
                      </a:lnTo>
                      <a:lnTo>
                        <a:pt x="204" y="554"/>
                      </a:lnTo>
                      <a:lnTo>
                        <a:pt x="187" y="554"/>
                      </a:lnTo>
                      <a:lnTo>
                        <a:pt x="173" y="559"/>
                      </a:lnTo>
                      <a:lnTo>
                        <a:pt x="157" y="568"/>
                      </a:lnTo>
                      <a:lnTo>
                        <a:pt x="150" y="579"/>
                      </a:lnTo>
                      <a:lnTo>
                        <a:pt x="144" y="576"/>
                      </a:lnTo>
                      <a:lnTo>
                        <a:pt x="138" y="587"/>
                      </a:lnTo>
                      <a:lnTo>
                        <a:pt x="130" y="590"/>
                      </a:lnTo>
                      <a:lnTo>
                        <a:pt x="120" y="604"/>
                      </a:lnTo>
                      <a:lnTo>
                        <a:pt x="89" y="604"/>
                      </a:lnTo>
                      <a:lnTo>
                        <a:pt x="76" y="584"/>
                      </a:lnTo>
                      <a:lnTo>
                        <a:pt x="74" y="576"/>
                      </a:lnTo>
                      <a:lnTo>
                        <a:pt x="70" y="584"/>
                      </a:lnTo>
                      <a:lnTo>
                        <a:pt x="64" y="571"/>
                      </a:lnTo>
                      <a:lnTo>
                        <a:pt x="66" y="534"/>
                      </a:lnTo>
                      <a:lnTo>
                        <a:pt x="70" y="512"/>
                      </a:lnTo>
                      <a:lnTo>
                        <a:pt x="64" y="495"/>
                      </a:lnTo>
                      <a:lnTo>
                        <a:pt x="58" y="479"/>
                      </a:lnTo>
                      <a:lnTo>
                        <a:pt x="56" y="459"/>
                      </a:lnTo>
                      <a:lnTo>
                        <a:pt x="47" y="451"/>
                      </a:lnTo>
                      <a:lnTo>
                        <a:pt x="45" y="448"/>
                      </a:lnTo>
                      <a:lnTo>
                        <a:pt x="43" y="440"/>
                      </a:lnTo>
                      <a:lnTo>
                        <a:pt x="29" y="415"/>
                      </a:lnTo>
                      <a:lnTo>
                        <a:pt x="12" y="353"/>
                      </a:lnTo>
                      <a:lnTo>
                        <a:pt x="6" y="312"/>
                      </a:lnTo>
                      <a:lnTo>
                        <a:pt x="6" y="287"/>
                      </a:lnTo>
                      <a:lnTo>
                        <a:pt x="0" y="278"/>
                      </a:lnTo>
                      <a:lnTo>
                        <a:pt x="2" y="256"/>
                      </a:lnTo>
                      <a:lnTo>
                        <a:pt x="8" y="245"/>
                      </a:lnTo>
                      <a:lnTo>
                        <a:pt x="29" y="214"/>
                      </a:lnTo>
                      <a:lnTo>
                        <a:pt x="51" y="217"/>
                      </a:lnTo>
                      <a:lnTo>
                        <a:pt x="54" y="223"/>
                      </a:lnTo>
                      <a:lnTo>
                        <a:pt x="82" y="223"/>
                      </a:lnTo>
                      <a:lnTo>
                        <a:pt x="84" y="214"/>
                      </a:lnTo>
                      <a:lnTo>
                        <a:pt x="89" y="217"/>
                      </a:lnTo>
                      <a:lnTo>
                        <a:pt x="97" y="209"/>
                      </a:lnTo>
                      <a:lnTo>
                        <a:pt x="103" y="212"/>
                      </a:lnTo>
                      <a:lnTo>
                        <a:pt x="109" y="206"/>
                      </a:lnTo>
                      <a:lnTo>
                        <a:pt x="107" y="198"/>
                      </a:lnTo>
                      <a:lnTo>
                        <a:pt x="113" y="178"/>
                      </a:lnTo>
                      <a:lnTo>
                        <a:pt x="120" y="170"/>
                      </a:lnTo>
                      <a:lnTo>
                        <a:pt x="117" y="164"/>
                      </a:lnTo>
                      <a:lnTo>
                        <a:pt x="120" y="159"/>
                      </a:lnTo>
                      <a:lnTo>
                        <a:pt x="117" y="150"/>
                      </a:lnTo>
                      <a:lnTo>
                        <a:pt x="128" y="136"/>
                      </a:lnTo>
                      <a:lnTo>
                        <a:pt x="146" y="134"/>
                      </a:lnTo>
                      <a:lnTo>
                        <a:pt x="163" y="100"/>
                      </a:lnTo>
                      <a:lnTo>
                        <a:pt x="185" y="72"/>
                      </a:lnTo>
                      <a:lnTo>
                        <a:pt x="194" y="70"/>
                      </a:lnTo>
                      <a:lnTo>
                        <a:pt x="200" y="64"/>
                      </a:lnTo>
                      <a:lnTo>
                        <a:pt x="210" y="64"/>
                      </a:lnTo>
                      <a:lnTo>
                        <a:pt x="227" y="86"/>
                      </a:lnTo>
                      <a:lnTo>
                        <a:pt x="233" y="89"/>
                      </a:lnTo>
                      <a:lnTo>
                        <a:pt x="239" y="78"/>
                      </a:lnTo>
                      <a:lnTo>
                        <a:pt x="251" y="64"/>
                      </a:lnTo>
                      <a:lnTo>
                        <a:pt x="258" y="61"/>
                      </a:lnTo>
                      <a:lnTo>
                        <a:pt x="266" y="39"/>
                      </a:lnTo>
                      <a:lnTo>
                        <a:pt x="274" y="36"/>
                      </a:lnTo>
                      <a:lnTo>
                        <a:pt x="284" y="28"/>
                      </a:lnTo>
                      <a:lnTo>
                        <a:pt x="293" y="19"/>
                      </a:lnTo>
                      <a:lnTo>
                        <a:pt x="303" y="19"/>
                      </a:lnTo>
                      <a:lnTo>
                        <a:pt x="311" y="8"/>
                      </a:lnTo>
                      <a:lnTo>
                        <a:pt x="323" y="8"/>
                      </a:lnTo>
                      <a:lnTo>
                        <a:pt x="336" y="8"/>
                      </a:lnTo>
                      <a:lnTo>
                        <a:pt x="354" y="14"/>
                      </a:lnTo>
                      <a:lnTo>
                        <a:pt x="365" y="25"/>
                      </a:lnTo>
                      <a:lnTo>
                        <a:pt x="367" y="33"/>
                      </a:lnTo>
                      <a:lnTo>
                        <a:pt x="369" y="39"/>
                      </a:lnTo>
                      <a:lnTo>
                        <a:pt x="371" y="53"/>
                      </a:lnTo>
                      <a:lnTo>
                        <a:pt x="369" y="58"/>
                      </a:lnTo>
                      <a:lnTo>
                        <a:pt x="369" y="70"/>
                      </a:lnTo>
                      <a:lnTo>
                        <a:pt x="367" y="78"/>
                      </a:lnTo>
                      <a:lnTo>
                        <a:pt x="396" y="109"/>
                      </a:lnTo>
                      <a:lnTo>
                        <a:pt x="406" y="125"/>
                      </a:lnTo>
                      <a:lnTo>
                        <a:pt x="418" y="131"/>
                      </a:lnTo>
                      <a:lnTo>
                        <a:pt x="430" y="139"/>
                      </a:lnTo>
                      <a:lnTo>
                        <a:pt x="437" y="142"/>
                      </a:lnTo>
                      <a:lnTo>
                        <a:pt x="449" y="134"/>
                      </a:lnTo>
                      <a:lnTo>
                        <a:pt x="459" y="109"/>
                      </a:lnTo>
                      <a:lnTo>
                        <a:pt x="463" y="89"/>
                      </a:lnTo>
                      <a:lnTo>
                        <a:pt x="466" y="53"/>
                      </a:lnTo>
                      <a:lnTo>
                        <a:pt x="470" y="36"/>
                      </a:lnTo>
                      <a:lnTo>
                        <a:pt x="470" y="0"/>
                      </a:lnTo>
                    </a:path>
                  </a:pathLst>
                </a:custGeom>
                <a:solidFill>
                  <a:schemeClr val="bg1"/>
                </a:solidFill>
                <a:ln w="9525" cap="rnd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en-CA"/>
                </a:p>
              </p:txBody>
            </p:sp>
            <p:sp>
              <p:nvSpPr>
                <p:cNvPr id="8" name="Freeform 16">
                  <a:extLst>
                    <a:ext uri="{FF2B5EF4-FFF2-40B4-BE49-F238E27FC236}">
                      <a16:creationId xmlns:a16="http://schemas.microsoft.com/office/drawing/2014/main" id="{FEC0D56E-94EB-4B15-B1FF-094D3B21952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523" y="2653"/>
                  <a:ext cx="363" cy="95"/>
                </a:xfrm>
                <a:custGeom>
                  <a:avLst/>
                  <a:gdLst/>
                  <a:ahLst/>
                  <a:cxnLst>
                    <a:cxn ang="0">
                      <a:pos x="27" y="14"/>
                    </a:cxn>
                    <a:cxn ang="0">
                      <a:pos x="72" y="14"/>
                    </a:cxn>
                    <a:cxn ang="0">
                      <a:pos x="99" y="17"/>
                    </a:cxn>
                    <a:cxn ang="0">
                      <a:pos x="123" y="44"/>
                    </a:cxn>
                    <a:cxn ang="0">
                      <a:pos x="144" y="50"/>
                    </a:cxn>
                    <a:cxn ang="0">
                      <a:pos x="177" y="61"/>
                    </a:cxn>
                    <a:cxn ang="0">
                      <a:pos x="197" y="66"/>
                    </a:cxn>
                    <a:cxn ang="0">
                      <a:pos x="204" y="44"/>
                    </a:cxn>
                    <a:cxn ang="0">
                      <a:pos x="247" y="50"/>
                    </a:cxn>
                    <a:cxn ang="0">
                      <a:pos x="278" y="58"/>
                    </a:cxn>
                    <a:cxn ang="0">
                      <a:pos x="300" y="61"/>
                    </a:cxn>
                    <a:cxn ang="0">
                      <a:pos x="315" y="50"/>
                    </a:cxn>
                    <a:cxn ang="0">
                      <a:pos x="341" y="44"/>
                    </a:cxn>
                    <a:cxn ang="0">
                      <a:pos x="362" y="39"/>
                    </a:cxn>
                    <a:cxn ang="0">
                      <a:pos x="356" y="66"/>
                    </a:cxn>
                    <a:cxn ang="0">
                      <a:pos x="341" y="75"/>
                    </a:cxn>
                    <a:cxn ang="0">
                      <a:pos x="329" y="77"/>
                    </a:cxn>
                    <a:cxn ang="0">
                      <a:pos x="313" y="86"/>
                    </a:cxn>
                    <a:cxn ang="0">
                      <a:pos x="298" y="86"/>
                    </a:cxn>
                    <a:cxn ang="0">
                      <a:pos x="284" y="88"/>
                    </a:cxn>
                    <a:cxn ang="0">
                      <a:pos x="263" y="94"/>
                    </a:cxn>
                    <a:cxn ang="0">
                      <a:pos x="249" y="75"/>
                    </a:cxn>
                    <a:cxn ang="0">
                      <a:pos x="234" y="94"/>
                    </a:cxn>
                    <a:cxn ang="0">
                      <a:pos x="212" y="75"/>
                    </a:cxn>
                    <a:cxn ang="0">
                      <a:pos x="200" y="77"/>
                    </a:cxn>
                    <a:cxn ang="0">
                      <a:pos x="183" y="86"/>
                    </a:cxn>
                    <a:cxn ang="0">
                      <a:pos x="165" y="80"/>
                    </a:cxn>
                    <a:cxn ang="0">
                      <a:pos x="146" y="77"/>
                    </a:cxn>
                    <a:cxn ang="0">
                      <a:pos x="127" y="86"/>
                    </a:cxn>
                    <a:cxn ang="0">
                      <a:pos x="101" y="72"/>
                    </a:cxn>
                    <a:cxn ang="0">
                      <a:pos x="66" y="64"/>
                    </a:cxn>
                    <a:cxn ang="0">
                      <a:pos x="41" y="55"/>
                    </a:cxn>
                    <a:cxn ang="0">
                      <a:pos x="16" y="41"/>
                    </a:cxn>
                    <a:cxn ang="0">
                      <a:pos x="2" y="36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363" h="95">
                      <a:moveTo>
                        <a:pt x="0" y="0"/>
                      </a:moveTo>
                      <a:lnTo>
                        <a:pt x="27" y="14"/>
                      </a:lnTo>
                      <a:lnTo>
                        <a:pt x="51" y="14"/>
                      </a:lnTo>
                      <a:lnTo>
                        <a:pt x="72" y="14"/>
                      </a:lnTo>
                      <a:lnTo>
                        <a:pt x="88" y="14"/>
                      </a:lnTo>
                      <a:lnTo>
                        <a:pt x="99" y="17"/>
                      </a:lnTo>
                      <a:lnTo>
                        <a:pt x="115" y="25"/>
                      </a:lnTo>
                      <a:lnTo>
                        <a:pt x="123" y="44"/>
                      </a:lnTo>
                      <a:lnTo>
                        <a:pt x="130" y="53"/>
                      </a:lnTo>
                      <a:lnTo>
                        <a:pt x="144" y="50"/>
                      </a:lnTo>
                      <a:lnTo>
                        <a:pt x="160" y="50"/>
                      </a:lnTo>
                      <a:lnTo>
                        <a:pt x="177" y="61"/>
                      </a:lnTo>
                      <a:lnTo>
                        <a:pt x="189" y="66"/>
                      </a:lnTo>
                      <a:lnTo>
                        <a:pt x="197" y="66"/>
                      </a:lnTo>
                      <a:lnTo>
                        <a:pt x="199" y="53"/>
                      </a:lnTo>
                      <a:lnTo>
                        <a:pt x="204" y="44"/>
                      </a:lnTo>
                      <a:lnTo>
                        <a:pt x="228" y="50"/>
                      </a:lnTo>
                      <a:lnTo>
                        <a:pt x="247" y="50"/>
                      </a:lnTo>
                      <a:lnTo>
                        <a:pt x="265" y="50"/>
                      </a:lnTo>
                      <a:lnTo>
                        <a:pt x="278" y="58"/>
                      </a:lnTo>
                      <a:lnTo>
                        <a:pt x="286" y="64"/>
                      </a:lnTo>
                      <a:lnTo>
                        <a:pt x="300" y="61"/>
                      </a:lnTo>
                      <a:lnTo>
                        <a:pt x="309" y="55"/>
                      </a:lnTo>
                      <a:lnTo>
                        <a:pt x="315" y="50"/>
                      </a:lnTo>
                      <a:lnTo>
                        <a:pt x="331" y="50"/>
                      </a:lnTo>
                      <a:lnTo>
                        <a:pt x="341" y="44"/>
                      </a:lnTo>
                      <a:lnTo>
                        <a:pt x="354" y="39"/>
                      </a:lnTo>
                      <a:lnTo>
                        <a:pt x="362" y="39"/>
                      </a:lnTo>
                      <a:lnTo>
                        <a:pt x="360" y="58"/>
                      </a:lnTo>
                      <a:lnTo>
                        <a:pt x="356" y="66"/>
                      </a:lnTo>
                      <a:lnTo>
                        <a:pt x="348" y="75"/>
                      </a:lnTo>
                      <a:lnTo>
                        <a:pt x="341" y="75"/>
                      </a:lnTo>
                      <a:lnTo>
                        <a:pt x="339" y="75"/>
                      </a:lnTo>
                      <a:lnTo>
                        <a:pt x="329" y="77"/>
                      </a:lnTo>
                      <a:lnTo>
                        <a:pt x="321" y="88"/>
                      </a:lnTo>
                      <a:lnTo>
                        <a:pt x="313" y="86"/>
                      </a:lnTo>
                      <a:lnTo>
                        <a:pt x="306" y="80"/>
                      </a:lnTo>
                      <a:lnTo>
                        <a:pt x="298" y="86"/>
                      </a:lnTo>
                      <a:lnTo>
                        <a:pt x="290" y="88"/>
                      </a:lnTo>
                      <a:lnTo>
                        <a:pt x="284" y="88"/>
                      </a:lnTo>
                      <a:lnTo>
                        <a:pt x="278" y="94"/>
                      </a:lnTo>
                      <a:lnTo>
                        <a:pt x="263" y="94"/>
                      </a:lnTo>
                      <a:lnTo>
                        <a:pt x="257" y="86"/>
                      </a:lnTo>
                      <a:lnTo>
                        <a:pt x="249" y="75"/>
                      </a:lnTo>
                      <a:lnTo>
                        <a:pt x="239" y="86"/>
                      </a:lnTo>
                      <a:lnTo>
                        <a:pt x="234" y="94"/>
                      </a:lnTo>
                      <a:lnTo>
                        <a:pt x="226" y="94"/>
                      </a:lnTo>
                      <a:lnTo>
                        <a:pt x="212" y="75"/>
                      </a:lnTo>
                      <a:lnTo>
                        <a:pt x="208" y="77"/>
                      </a:lnTo>
                      <a:lnTo>
                        <a:pt x="200" y="77"/>
                      </a:lnTo>
                      <a:lnTo>
                        <a:pt x="195" y="88"/>
                      </a:lnTo>
                      <a:lnTo>
                        <a:pt x="183" y="86"/>
                      </a:lnTo>
                      <a:lnTo>
                        <a:pt x="171" y="86"/>
                      </a:lnTo>
                      <a:lnTo>
                        <a:pt x="165" y="80"/>
                      </a:lnTo>
                      <a:lnTo>
                        <a:pt x="158" y="75"/>
                      </a:lnTo>
                      <a:lnTo>
                        <a:pt x="146" y="77"/>
                      </a:lnTo>
                      <a:lnTo>
                        <a:pt x="134" y="88"/>
                      </a:lnTo>
                      <a:lnTo>
                        <a:pt x="127" y="86"/>
                      </a:lnTo>
                      <a:lnTo>
                        <a:pt x="115" y="80"/>
                      </a:lnTo>
                      <a:lnTo>
                        <a:pt x="101" y="72"/>
                      </a:lnTo>
                      <a:lnTo>
                        <a:pt x="90" y="72"/>
                      </a:lnTo>
                      <a:lnTo>
                        <a:pt x="66" y="64"/>
                      </a:lnTo>
                      <a:lnTo>
                        <a:pt x="51" y="58"/>
                      </a:lnTo>
                      <a:lnTo>
                        <a:pt x="41" y="55"/>
                      </a:lnTo>
                      <a:lnTo>
                        <a:pt x="25" y="53"/>
                      </a:lnTo>
                      <a:lnTo>
                        <a:pt x="16" y="41"/>
                      </a:lnTo>
                      <a:lnTo>
                        <a:pt x="6" y="39"/>
                      </a:lnTo>
                      <a:lnTo>
                        <a:pt x="2" y="36"/>
                      </a:lnTo>
                      <a:lnTo>
                        <a:pt x="0" y="30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chemeClr val="bg1"/>
                </a:solidFill>
                <a:ln w="9525" cap="rnd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en-CA"/>
                </a:p>
              </p:txBody>
            </p:sp>
            <p:sp>
              <p:nvSpPr>
                <p:cNvPr id="9" name="Freeform 17">
                  <a:extLst>
                    <a:ext uri="{FF2B5EF4-FFF2-40B4-BE49-F238E27FC236}">
                      <a16:creationId xmlns:a16="http://schemas.microsoft.com/office/drawing/2014/main" id="{6222775B-422B-4A30-9243-2552167E6BC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21" y="2468"/>
                  <a:ext cx="165" cy="182"/>
                </a:xfrm>
                <a:custGeom>
                  <a:avLst/>
                  <a:gdLst/>
                  <a:ahLst/>
                  <a:cxnLst>
                    <a:cxn ang="0">
                      <a:pos x="80" y="3"/>
                    </a:cxn>
                    <a:cxn ang="0">
                      <a:pos x="137" y="0"/>
                    </a:cxn>
                    <a:cxn ang="0">
                      <a:pos x="146" y="22"/>
                    </a:cxn>
                    <a:cxn ang="0">
                      <a:pos x="131" y="36"/>
                    </a:cxn>
                    <a:cxn ang="0">
                      <a:pos x="127" y="47"/>
                    </a:cxn>
                    <a:cxn ang="0">
                      <a:pos x="115" y="61"/>
                    </a:cxn>
                    <a:cxn ang="0">
                      <a:pos x="102" y="64"/>
                    </a:cxn>
                    <a:cxn ang="0">
                      <a:pos x="88" y="56"/>
                    </a:cxn>
                    <a:cxn ang="0">
                      <a:pos x="72" y="36"/>
                    </a:cxn>
                    <a:cxn ang="0">
                      <a:pos x="53" y="36"/>
                    </a:cxn>
                    <a:cxn ang="0">
                      <a:pos x="51" y="64"/>
                    </a:cxn>
                    <a:cxn ang="0">
                      <a:pos x="53" y="81"/>
                    </a:cxn>
                    <a:cxn ang="0">
                      <a:pos x="72" y="70"/>
                    </a:cxn>
                    <a:cxn ang="0">
                      <a:pos x="86" y="75"/>
                    </a:cxn>
                    <a:cxn ang="0">
                      <a:pos x="82" y="92"/>
                    </a:cxn>
                    <a:cxn ang="0">
                      <a:pos x="80" y="103"/>
                    </a:cxn>
                    <a:cxn ang="0">
                      <a:pos x="82" y="120"/>
                    </a:cxn>
                    <a:cxn ang="0">
                      <a:pos x="92" y="128"/>
                    </a:cxn>
                    <a:cxn ang="0">
                      <a:pos x="88" y="148"/>
                    </a:cxn>
                    <a:cxn ang="0">
                      <a:pos x="82" y="170"/>
                    </a:cxn>
                    <a:cxn ang="0">
                      <a:pos x="68" y="175"/>
                    </a:cxn>
                    <a:cxn ang="0">
                      <a:pos x="62" y="164"/>
                    </a:cxn>
                    <a:cxn ang="0">
                      <a:pos x="55" y="139"/>
                    </a:cxn>
                    <a:cxn ang="0">
                      <a:pos x="55" y="114"/>
                    </a:cxn>
                    <a:cxn ang="0">
                      <a:pos x="35" y="114"/>
                    </a:cxn>
                    <a:cxn ang="0">
                      <a:pos x="23" y="117"/>
                    </a:cxn>
                    <a:cxn ang="0">
                      <a:pos x="39" y="128"/>
                    </a:cxn>
                    <a:cxn ang="0">
                      <a:pos x="47" y="145"/>
                    </a:cxn>
                    <a:cxn ang="0">
                      <a:pos x="41" y="167"/>
                    </a:cxn>
                    <a:cxn ang="0">
                      <a:pos x="29" y="181"/>
                    </a:cxn>
                    <a:cxn ang="0">
                      <a:pos x="29" y="164"/>
                    </a:cxn>
                    <a:cxn ang="0">
                      <a:pos x="21" y="145"/>
                    </a:cxn>
                    <a:cxn ang="0">
                      <a:pos x="10" y="128"/>
                    </a:cxn>
                    <a:cxn ang="0">
                      <a:pos x="2" y="109"/>
                    </a:cxn>
                    <a:cxn ang="0">
                      <a:pos x="16" y="86"/>
                    </a:cxn>
                    <a:cxn ang="0">
                      <a:pos x="23" y="58"/>
                    </a:cxn>
                    <a:cxn ang="0">
                      <a:pos x="25" y="39"/>
                    </a:cxn>
                    <a:cxn ang="0">
                      <a:pos x="23" y="22"/>
                    </a:cxn>
                  </a:cxnLst>
                  <a:rect l="0" t="0" r="r" b="b"/>
                  <a:pathLst>
                    <a:path w="165" h="182">
                      <a:moveTo>
                        <a:pt x="41" y="0"/>
                      </a:moveTo>
                      <a:lnTo>
                        <a:pt x="80" y="3"/>
                      </a:lnTo>
                      <a:lnTo>
                        <a:pt x="117" y="3"/>
                      </a:lnTo>
                      <a:lnTo>
                        <a:pt x="137" y="0"/>
                      </a:lnTo>
                      <a:lnTo>
                        <a:pt x="164" y="17"/>
                      </a:lnTo>
                      <a:lnTo>
                        <a:pt x="146" y="22"/>
                      </a:lnTo>
                      <a:lnTo>
                        <a:pt x="137" y="31"/>
                      </a:lnTo>
                      <a:lnTo>
                        <a:pt x="131" y="36"/>
                      </a:lnTo>
                      <a:lnTo>
                        <a:pt x="127" y="42"/>
                      </a:lnTo>
                      <a:lnTo>
                        <a:pt x="127" y="47"/>
                      </a:lnTo>
                      <a:lnTo>
                        <a:pt x="127" y="56"/>
                      </a:lnTo>
                      <a:lnTo>
                        <a:pt x="115" y="61"/>
                      </a:lnTo>
                      <a:lnTo>
                        <a:pt x="105" y="61"/>
                      </a:lnTo>
                      <a:lnTo>
                        <a:pt x="102" y="64"/>
                      </a:lnTo>
                      <a:lnTo>
                        <a:pt x="92" y="64"/>
                      </a:lnTo>
                      <a:lnTo>
                        <a:pt x="88" y="56"/>
                      </a:lnTo>
                      <a:lnTo>
                        <a:pt x="80" y="45"/>
                      </a:lnTo>
                      <a:lnTo>
                        <a:pt x="72" y="36"/>
                      </a:lnTo>
                      <a:lnTo>
                        <a:pt x="57" y="36"/>
                      </a:lnTo>
                      <a:lnTo>
                        <a:pt x="53" y="36"/>
                      </a:lnTo>
                      <a:lnTo>
                        <a:pt x="49" y="50"/>
                      </a:lnTo>
                      <a:lnTo>
                        <a:pt x="51" y="64"/>
                      </a:lnTo>
                      <a:lnTo>
                        <a:pt x="51" y="72"/>
                      </a:lnTo>
                      <a:lnTo>
                        <a:pt x="53" y="81"/>
                      </a:lnTo>
                      <a:lnTo>
                        <a:pt x="61" y="78"/>
                      </a:lnTo>
                      <a:lnTo>
                        <a:pt x="72" y="70"/>
                      </a:lnTo>
                      <a:lnTo>
                        <a:pt x="80" y="70"/>
                      </a:lnTo>
                      <a:lnTo>
                        <a:pt x="86" y="75"/>
                      </a:lnTo>
                      <a:lnTo>
                        <a:pt x="86" y="81"/>
                      </a:lnTo>
                      <a:lnTo>
                        <a:pt x="82" y="92"/>
                      </a:lnTo>
                      <a:lnTo>
                        <a:pt x="80" y="97"/>
                      </a:lnTo>
                      <a:lnTo>
                        <a:pt x="80" y="103"/>
                      </a:lnTo>
                      <a:lnTo>
                        <a:pt x="78" y="111"/>
                      </a:lnTo>
                      <a:lnTo>
                        <a:pt x="82" y="120"/>
                      </a:lnTo>
                      <a:lnTo>
                        <a:pt x="90" y="131"/>
                      </a:lnTo>
                      <a:lnTo>
                        <a:pt x="92" y="128"/>
                      </a:lnTo>
                      <a:lnTo>
                        <a:pt x="92" y="139"/>
                      </a:lnTo>
                      <a:lnTo>
                        <a:pt x="88" y="148"/>
                      </a:lnTo>
                      <a:lnTo>
                        <a:pt x="84" y="156"/>
                      </a:lnTo>
                      <a:lnTo>
                        <a:pt x="82" y="170"/>
                      </a:lnTo>
                      <a:lnTo>
                        <a:pt x="74" y="175"/>
                      </a:lnTo>
                      <a:lnTo>
                        <a:pt x="68" y="175"/>
                      </a:lnTo>
                      <a:lnTo>
                        <a:pt x="62" y="175"/>
                      </a:lnTo>
                      <a:lnTo>
                        <a:pt x="62" y="164"/>
                      </a:lnTo>
                      <a:lnTo>
                        <a:pt x="61" y="145"/>
                      </a:lnTo>
                      <a:lnTo>
                        <a:pt x="55" y="139"/>
                      </a:lnTo>
                      <a:lnTo>
                        <a:pt x="53" y="131"/>
                      </a:lnTo>
                      <a:lnTo>
                        <a:pt x="55" y="114"/>
                      </a:lnTo>
                      <a:lnTo>
                        <a:pt x="49" y="109"/>
                      </a:lnTo>
                      <a:lnTo>
                        <a:pt x="35" y="114"/>
                      </a:lnTo>
                      <a:lnTo>
                        <a:pt x="29" y="109"/>
                      </a:lnTo>
                      <a:lnTo>
                        <a:pt x="23" y="117"/>
                      </a:lnTo>
                      <a:lnTo>
                        <a:pt x="29" y="123"/>
                      </a:lnTo>
                      <a:lnTo>
                        <a:pt x="39" y="128"/>
                      </a:lnTo>
                      <a:lnTo>
                        <a:pt x="41" y="134"/>
                      </a:lnTo>
                      <a:lnTo>
                        <a:pt x="47" y="145"/>
                      </a:lnTo>
                      <a:lnTo>
                        <a:pt x="47" y="153"/>
                      </a:lnTo>
                      <a:lnTo>
                        <a:pt x="41" y="167"/>
                      </a:lnTo>
                      <a:lnTo>
                        <a:pt x="33" y="178"/>
                      </a:lnTo>
                      <a:lnTo>
                        <a:pt x="29" y="181"/>
                      </a:lnTo>
                      <a:lnTo>
                        <a:pt x="29" y="173"/>
                      </a:lnTo>
                      <a:lnTo>
                        <a:pt x="29" y="164"/>
                      </a:lnTo>
                      <a:lnTo>
                        <a:pt x="31" y="153"/>
                      </a:lnTo>
                      <a:lnTo>
                        <a:pt x="21" y="145"/>
                      </a:lnTo>
                      <a:lnTo>
                        <a:pt x="12" y="136"/>
                      </a:lnTo>
                      <a:lnTo>
                        <a:pt x="10" y="128"/>
                      </a:lnTo>
                      <a:lnTo>
                        <a:pt x="0" y="123"/>
                      </a:lnTo>
                      <a:lnTo>
                        <a:pt x="2" y="109"/>
                      </a:lnTo>
                      <a:lnTo>
                        <a:pt x="10" y="100"/>
                      </a:lnTo>
                      <a:lnTo>
                        <a:pt x="16" y="86"/>
                      </a:lnTo>
                      <a:lnTo>
                        <a:pt x="21" y="72"/>
                      </a:lnTo>
                      <a:lnTo>
                        <a:pt x="23" y="58"/>
                      </a:lnTo>
                      <a:lnTo>
                        <a:pt x="21" y="45"/>
                      </a:lnTo>
                      <a:lnTo>
                        <a:pt x="25" y="39"/>
                      </a:lnTo>
                      <a:lnTo>
                        <a:pt x="29" y="33"/>
                      </a:lnTo>
                      <a:lnTo>
                        <a:pt x="23" y="22"/>
                      </a:lnTo>
                      <a:lnTo>
                        <a:pt x="41" y="0"/>
                      </a:lnTo>
                    </a:path>
                  </a:pathLst>
                </a:custGeom>
                <a:solidFill>
                  <a:schemeClr val="bg1"/>
                </a:solidFill>
                <a:ln w="9525" cap="rnd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en-CA"/>
                </a:p>
              </p:txBody>
            </p:sp>
            <p:sp>
              <p:nvSpPr>
                <p:cNvPr id="10" name="Freeform 18">
                  <a:extLst>
                    <a:ext uri="{FF2B5EF4-FFF2-40B4-BE49-F238E27FC236}">
                      <a16:creationId xmlns:a16="http://schemas.microsoft.com/office/drawing/2014/main" id="{CFC122D6-3415-4B30-B916-718F1CE1268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549" y="2387"/>
                  <a:ext cx="182" cy="249"/>
                </a:xfrm>
                <a:custGeom>
                  <a:avLst/>
                  <a:gdLst/>
                  <a:ahLst/>
                  <a:cxnLst>
                    <a:cxn ang="0">
                      <a:pos x="0" y="83"/>
                    </a:cxn>
                    <a:cxn ang="0">
                      <a:pos x="37" y="44"/>
                    </a:cxn>
                    <a:cxn ang="0">
                      <a:pos x="56" y="28"/>
                    </a:cxn>
                    <a:cxn ang="0">
                      <a:pos x="66" y="14"/>
                    </a:cxn>
                    <a:cxn ang="0">
                      <a:pos x="95" y="0"/>
                    </a:cxn>
                    <a:cxn ang="0">
                      <a:pos x="111" y="30"/>
                    </a:cxn>
                    <a:cxn ang="0">
                      <a:pos x="127" y="17"/>
                    </a:cxn>
                    <a:cxn ang="0">
                      <a:pos x="132" y="8"/>
                    </a:cxn>
                    <a:cxn ang="0">
                      <a:pos x="146" y="0"/>
                    </a:cxn>
                    <a:cxn ang="0">
                      <a:pos x="154" y="0"/>
                    </a:cxn>
                    <a:cxn ang="0">
                      <a:pos x="156" y="11"/>
                    </a:cxn>
                    <a:cxn ang="0">
                      <a:pos x="156" y="19"/>
                    </a:cxn>
                    <a:cxn ang="0">
                      <a:pos x="148" y="33"/>
                    </a:cxn>
                    <a:cxn ang="0">
                      <a:pos x="148" y="41"/>
                    </a:cxn>
                    <a:cxn ang="0">
                      <a:pos x="169" y="77"/>
                    </a:cxn>
                    <a:cxn ang="0">
                      <a:pos x="173" y="99"/>
                    </a:cxn>
                    <a:cxn ang="0">
                      <a:pos x="179" y="99"/>
                    </a:cxn>
                    <a:cxn ang="0">
                      <a:pos x="181" y="110"/>
                    </a:cxn>
                    <a:cxn ang="0">
                      <a:pos x="173" y="121"/>
                    </a:cxn>
                    <a:cxn ang="0">
                      <a:pos x="167" y="116"/>
                    </a:cxn>
                    <a:cxn ang="0">
                      <a:pos x="154" y="124"/>
                    </a:cxn>
                    <a:cxn ang="0">
                      <a:pos x="156" y="146"/>
                    </a:cxn>
                    <a:cxn ang="0">
                      <a:pos x="140" y="160"/>
                    </a:cxn>
                    <a:cxn ang="0">
                      <a:pos x="140" y="196"/>
                    </a:cxn>
                    <a:cxn ang="0">
                      <a:pos x="140" y="220"/>
                    </a:cxn>
                    <a:cxn ang="0">
                      <a:pos x="132" y="231"/>
                    </a:cxn>
                    <a:cxn ang="0">
                      <a:pos x="127" y="248"/>
                    </a:cxn>
                    <a:cxn ang="0">
                      <a:pos x="119" y="245"/>
                    </a:cxn>
                    <a:cxn ang="0">
                      <a:pos x="107" y="237"/>
                    </a:cxn>
                    <a:cxn ang="0">
                      <a:pos x="97" y="229"/>
                    </a:cxn>
                    <a:cxn ang="0">
                      <a:pos x="90" y="215"/>
                    </a:cxn>
                    <a:cxn ang="0">
                      <a:pos x="62" y="218"/>
                    </a:cxn>
                    <a:cxn ang="0">
                      <a:pos x="39" y="209"/>
                    </a:cxn>
                    <a:cxn ang="0">
                      <a:pos x="23" y="187"/>
                    </a:cxn>
                    <a:cxn ang="0">
                      <a:pos x="14" y="171"/>
                    </a:cxn>
                    <a:cxn ang="0">
                      <a:pos x="6" y="157"/>
                    </a:cxn>
                    <a:cxn ang="0">
                      <a:pos x="6" y="130"/>
                    </a:cxn>
                    <a:cxn ang="0">
                      <a:pos x="0" y="83"/>
                    </a:cxn>
                  </a:cxnLst>
                  <a:rect l="0" t="0" r="r" b="b"/>
                  <a:pathLst>
                    <a:path w="182" h="249">
                      <a:moveTo>
                        <a:pt x="0" y="83"/>
                      </a:moveTo>
                      <a:lnTo>
                        <a:pt x="37" y="44"/>
                      </a:lnTo>
                      <a:lnTo>
                        <a:pt x="56" y="28"/>
                      </a:lnTo>
                      <a:lnTo>
                        <a:pt x="66" y="14"/>
                      </a:lnTo>
                      <a:lnTo>
                        <a:pt x="95" y="0"/>
                      </a:lnTo>
                      <a:lnTo>
                        <a:pt x="111" y="30"/>
                      </a:lnTo>
                      <a:lnTo>
                        <a:pt x="127" y="17"/>
                      </a:lnTo>
                      <a:lnTo>
                        <a:pt x="132" y="8"/>
                      </a:lnTo>
                      <a:lnTo>
                        <a:pt x="146" y="0"/>
                      </a:lnTo>
                      <a:lnTo>
                        <a:pt x="154" y="0"/>
                      </a:lnTo>
                      <a:lnTo>
                        <a:pt x="156" y="11"/>
                      </a:lnTo>
                      <a:lnTo>
                        <a:pt x="156" y="19"/>
                      </a:lnTo>
                      <a:lnTo>
                        <a:pt x="148" y="33"/>
                      </a:lnTo>
                      <a:lnTo>
                        <a:pt x="148" y="41"/>
                      </a:lnTo>
                      <a:lnTo>
                        <a:pt x="169" y="77"/>
                      </a:lnTo>
                      <a:lnTo>
                        <a:pt x="173" y="99"/>
                      </a:lnTo>
                      <a:lnTo>
                        <a:pt x="179" y="99"/>
                      </a:lnTo>
                      <a:lnTo>
                        <a:pt x="181" y="110"/>
                      </a:lnTo>
                      <a:lnTo>
                        <a:pt x="173" y="121"/>
                      </a:lnTo>
                      <a:lnTo>
                        <a:pt x="167" y="116"/>
                      </a:lnTo>
                      <a:lnTo>
                        <a:pt x="154" y="124"/>
                      </a:lnTo>
                      <a:lnTo>
                        <a:pt x="156" y="146"/>
                      </a:lnTo>
                      <a:lnTo>
                        <a:pt x="140" y="160"/>
                      </a:lnTo>
                      <a:lnTo>
                        <a:pt x="140" y="196"/>
                      </a:lnTo>
                      <a:lnTo>
                        <a:pt x="140" y="220"/>
                      </a:lnTo>
                      <a:lnTo>
                        <a:pt x="132" y="231"/>
                      </a:lnTo>
                      <a:lnTo>
                        <a:pt x="127" y="248"/>
                      </a:lnTo>
                      <a:lnTo>
                        <a:pt x="119" y="245"/>
                      </a:lnTo>
                      <a:lnTo>
                        <a:pt x="107" y="237"/>
                      </a:lnTo>
                      <a:lnTo>
                        <a:pt x="97" y="229"/>
                      </a:lnTo>
                      <a:lnTo>
                        <a:pt x="90" y="215"/>
                      </a:lnTo>
                      <a:lnTo>
                        <a:pt x="62" y="218"/>
                      </a:lnTo>
                      <a:lnTo>
                        <a:pt x="39" y="209"/>
                      </a:lnTo>
                      <a:lnTo>
                        <a:pt x="23" y="187"/>
                      </a:lnTo>
                      <a:lnTo>
                        <a:pt x="14" y="171"/>
                      </a:lnTo>
                      <a:lnTo>
                        <a:pt x="6" y="157"/>
                      </a:lnTo>
                      <a:lnTo>
                        <a:pt x="6" y="130"/>
                      </a:lnTo>
                      <a:lnTo>
                        <a:pt x="0" y="83"/>
                      </a:lnTo>
                    </a:path>
                  </a:pathLst>
                </a:custGeom>
                <a:solidFill>
                  <a:schemeClr val="bg1"/>
                </a:solidFill>
                <a:ln w="9525" cap="rnd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en-CA"/>
                </a:p>
              </p:txBody>
            </p:sp>
            <p:sp>
              <p:nvSpPr>
                <p:cNvPr id="1043" name="Freeform 19">
                  <a:extLst>
                    <a:ext uri="{FF2B5EF4-FFF2-40B4-BE49-F238E27FC236}">
                      <a16:creationId xmlns:a16="http://schemas.microsoft.com/office/drawing/2014/main" id="{D6EEDF56-BE42-4F52-A84B-906E65805CD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934" y="2529"/>
                  <a:ext cx="348" cy="235"/>
                </a:xfrm>
                <a:custGeom>
                  <a:avLst/>
                  <a:gdLst/>
                  <a:ahLst/>
                  <a:cxnLst>
                    <a:cxn ang="0">
                      <a:pos x="31" y="3"/>
                    </a:cxn>
                    <a:cxn ang="0">
                      <a:pos x="68" y="39"/>
                    </a:cxn>
                    <a:cxn ang="0">
                      <a:pos x="74" y="56"/>
                    </a:cxn>
                    <a:cxn ang="0">
                      <a:pos x="96" y="47"/>
                    </a:cxn>
                    <a:cxn ang="0">
                      <a:pos x="107" y="53"/>
                    </a:cxn>
                    <a:cxn ang="0">
                      <a:pos x="121" y="39"/>
                    </a:cxn>
                    <a:cxn ang="0">
                      <a:pos x="140" y="31"/>
                    </a:cxn>
                    <a:cxn ang="0">
                      <a:pos x="185" y="47"/>
                    </a:cxn>
                    <a:cxn ang="0">
                      <a:pos x="212" y="67"/>
                    </a:cxn>
                    <a:cxn ang="0">
                      <a:pos x="234" y="81"/>
                    </a:cxn>
                    <a:cxn ang="0">
                      <a:pos x="271" y="111"/>
                    </a:cxn>
                    <a:cxn ang="0">
                      <a:pos x="275" y="128"/>
                    </a:cxn>
                    <a:cxn ang="0">
                      <a:pos x="292" y="142"/>
                    </a:cxn>
                    <a:cxn ang="0">
                      <a:pos x="306" y="148"/>
                    </a:cxn>
                    <a:cxn ang="0">
                      <a:pos x="322" y="176"/>
                    </a:cxn>
                    <a:cxn ang="0">
                      <a:pos x="333" y="192"/>
                    </a:cxn>
                    <a:cxn ang="0">
                      <a:pos x="335" y="234"/>
                    </a:cxn>
                    <a:cxn ang="0">
                      <a:pos x="320" y="234"/>
                    </a:cxn>
                    <a:cxn ang="0">
                      <a:pos x="310" y="226"/>
                    </a:cxn>
                    <a:cxn ang="0">
                      <a:pos x="275" y="184"/>
                    </a:cxn>
                    <a:cxn ang="0">
                      <a:pos x="240" y="184"/>
                    </a:cxn>
                    <a:cxn ang="0">
                      <a:pos x="228" y="198"/>
                    </a:cxn>
                    <a:cxn ang="0">
                      <a:pos x="218" y="206"/>
                    </a:cxn>
                    <a:cxn ang="0">
                      <a:pos x="197" y="217"/>
                    </a:cxn>
                    <a:cxn ang="0">
                      <a:pos x="177" y="212"/>
                    </a:cxn>
                    <a:cxn ang="0">
                      <a:pos x="160" y="212"/>
                    </a:cxn>
                    <a:cxn ang="0">
                      <a:pos x="138" y="159"/>
                    </a:cxn>
                    <a:cxn ang="0">
                      <a:pos x="113" y="111"/>
                    </a:cxn>
                    <a:cxn ang="0">
                      <a:pos x="82" y="95"/>
                    </a:cxn>
                    <a:cxn ang="0">
                      <a:pos x="53" y="92"/>
                    </a:cxn>
                    <a:cxn ang="0">
                      <a:pos x="23" y="75"/>
                    </a:cxn>
                    <a:cxn ang="0">
                      <a:pos x="25" y="25"/>
                    </a:cxn>
                  </a:cxnLst>
                  <a:rect l="0" t="0" r="r" b="b"/>
                  <a:pathLst>
                    <a:path w="348" h="235">
                      <a:moveTo>
                        <a:pt x="0" y="0"/>
                      </a:moveTo>
                      <a:lnTo>
                        <a:pt x="31" y="3"/>
                      </a:lnTo>
                      <a:lnTo>
                        <a:pt x="57" y="6"/>
                      </a:lnTo>
                      <a:lnTo>
                        <a:pt x="68" y="39"/>
                      </a:lnTo>
                      <a:lnTo>
                        <a:pt x="70" y="50"/>
                      </a:lnTo>
                      <a:lnTo>
                        <a:pt x="74" y="56"/>
                      </a:lnTo>
                      <a:lnTo>
                        <a:pt x="82" y="47"/>
                      </a:lnTo>
                      <a:lnTo>
                        <a:pt x="96" y="47"/>
                      </a:lnTo>
                      <a:lnTo>
                        <a:pt x="103" y="56"/>
                      </a:lnTo>
                      <a:lnTo>
                        <a:pt x="107" y="53"/>
                      </a:lnTo>
                      <a:lnTo>
                        <a:pt x="119" y="39"/>
                      </a:lnTo>
                      <a:lnTo>
                        <a:pt x="121" y="39"/>
                      </a:lnTo>
                      <a:lnTo>
                        <a:pt x="131" y="31"/>
                      </a:lnTo>
                      <a:lnTo>
                        <a:pt x="140" y="31"/>
                      </a:lnTo>
                      <a:lnTo>
                        <a:pt x="172" y="47"/>
                      </a:lnTo>
                      <a:lnTo>
                        <a:pt x="185" y="47"/>
                      </a:lnTo>
                      <a:lnTo>
                        <a:pt x="199" y="61"/>
                      </a:lnTo>
                      <a:lnTo>
                        <a:pt x="212" y="67"/>
                      </a:lnTo>
                      <a:lnTo>
                        <a:pt x="224" y="78"/>
                      </a:lnTo>
                      <a:lnTo>
                        <a:pt x="234" y="81"/>
                      </a:lnTo>
                      <a:lnTo>
                        <a:pt x="259" y="92"/>
                      </a:lnTo>
                      <a:lnTo>
                        <a:pt x="271" y="111"/>
                      </a:lnTo>
                      <a:lnTo>
                        <a:pt x="277" y="123"/>
                      </a:lnTo>
                      <a:lnTo>
                        <a:pt x="275" y="128"/>
                      </a:lnTo>
                      <a:lnTo>
                        <a:pt x="285" y="139"/>
                      </a:lnTo>
                      <a:lnTo>
                        <a:pt x="292" y="142"/>
                      </a:lnTo>
                      <a:lnTo>
                        <a:pt x="296" y="145"/>
                      </a:lnTo>
                      <a:lnTo>
                        <a:pt x="306" y="148"/>
                      </a:lnTo>
                      <a:lnTo>
                        <a:pt x="322" y="164"/>
                      </a:lnTo>
                      <a:lnTo>
                        <a:pt x="322" y="176"/>
                      </a:lnTo>
                      <a:lnTo>
                        <a:pt x="331" y="187"/>
                      </a:lnTo>
                      <a:lnTo>
                        <a:pt x="333" y="192"/>
                      </a:lnTo>
                      <a:lnTo>
                        <a:pt x="347" y="215"/>
                      </a:lnTo>
                      <a:lnTo>
                        <a:pt x="335" y="234"/>
                      </a:lnTo>
                      <a:lnTo>
                        <a:pt x="331" y="234"/>
                      </a:lnTo>
                      <a:lnTo>
                        <a:pt x="320" y="234"/>
                      </a:lnTo>
                      <a:lnTo>
                        <a:pt x="316" y="226"/>
                      </a:lnTo>
                      <a:lnTo>
                        <a:pt x="310" y="226"/>
                      </a:lnTo>
                      <a:lnTo>
                        <a:pt x="304" y="228"/>
                      </a:lnTo>
                      <a:lnTo>
                        <a:pt x="275" y="184"/>
                      </a:lnTo>
                      <a:lnTo>
                        <a:pt x="257" y="187"/>
                      </a:lnTo>
                      <a:lnTo>
                        <a:pt x="240" y="184"/>
                      </a:lnTo>
                      <a:lnTo>
                        <a:pt x="234" y="189"/>
                      </a:lnTo>
                      <a:lnTo>
                        <a:pt x="228" y="198"/>
                      </a:lnTo>
                      <a:lnTo>
                        <a:pt x="226" y="192"/>
                      </a:lnTo>
                      <a:lnTo>
                        <a:pt x="218" y="206"/>
                      </a:lnTo>
                      <a:lnTo>
                        <a:pt x="207" y="226"/>
                      </a:lnTo>
                      <a:lnTo>
                        <a:pt x="197" y="217"/>
                      </a:lnTo>
                      <a:lnTo>
                        <a:pt x="185" y="212"/>
                      </a:lnTo>
                      <a:lnTo>
                        <a:pt x="177" y="212"/>
                      </a:lnTo>
                      <a:lnTo>
                        <a:pt x="166" y="206"/>
                      </a:lnTo>
                      <a:lnTo>
                        <a:pt x="160" y="212"/>
                      </a:lnTo>
                      <a:lnTo>
                        <a:pt x="152" y="184"/>
                      </a:lnTo>
                      <a:lnTo>
                        <a:pt x="138" y="159"/>
                      </a:lnTo>
                      <a:lnTo>
                        <a:pt x="125" y="128"/>
                      </a:lnTo>
                      <a:lnTo>
                        <a:pt x="113" y="111"/>
                      </a:lnTo>
                      <a:lnTo>
                        <a:pt x="103" y="95"/>
                      </a:lnTo>
                      <a:lnTo>
                        <a:pt x="82" y="95"/>
                      </a:lnTo>
                      <a:lnTo>
                        <a:pt x="62" y="103"/>
                      </a:lnTo>
                      <a:lnTo>
                        <a:pt x="53" y="92"/>
                      </a:lnTo>
                      <a:lnTo>
                        <a:pt x="33" y="84"/>
                      </a:lnTo>
                      <a:lnTo>
                        <a:pt x="23" y="75"/>
                      </a:lnTo>
                      <a:lnTo>
                        <a:pt x="23" y="42"/>
                      </a:lnTo>
                      <a:lnTo>
                        <a:pt x="25" y="25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chemeClr val="bg1"/>
                </a:solidFill>
                <a:ln w="9525" cap="rnd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en-CA"/>
                </a:p>
              </p:txBody>
            </p:sp>
            <p:sp>
              <p:nvSpPr>
                <p:cNvPr id="11" name="Freeform 20">
                  <a:extLst>
                    <a:ext uri="{FF2B5EF4-FFF2-40B4-BE49-F238E27FC236}">
                      <a16:creationId xmlns:a16="http://schemas.microsoft.com/office/drawing/2014/main" id="{182CAC7A-0138-4209-B9CD-3E02F3FB989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293" y="2362"/>
                  <a:ext cx="209" cy="310"/>
                </a:xfrm>
                <a:custGeom>
                  <a:avLst/>
                  <a:gdLst/>
                  <a:ahLst/>
                  <a:cxnLst>
                    <a:cxn ang="0">
                      <a:pos x="0" y="8"/>
                    </a:cxn>
                    <a:cxn ang="0">
                      <a:pos x="21" y="0"/>
                    </a:cxn>
                    <a:cxn ang="0">
                      <a:pos x="46" y="14"/>
                    </a:cxn>
                    <a:cxn ang="0">
                      <a:pos x="50" y="28"/>
                    </a:cxn>
                    <a:cxn ang="0">
                      <a:pos x="50" y="33"/>
                    </a:cxn>
                    <a:cxn ang="0">
                      <a:pos x="56" y="36"/>
                    </a:cxn>
                    <a:cxn ang="0">
                      <a:pos x="56" y="42"/>
                    </a:cxn>
                    <a:cxn ang="0">
                      <a:pos x="64" y="45"/>
                    </a:cxn>
                    <a:cxn ang="0">
                      <a:pos x="64" y="56"/>
                    </a:cxn>
                    <a:cxn ang="0">
                      <a:pos x="89" y="89"/>
                    </a:cxn>
                    <a:cxn ang="0">
                      <a:pos x="92" y="89"/>
                    </a:cxn>
                    <a:cxn ang="0">
                      <a:pos x="96" y="97"/>
                    </a:cxn>
                    <a:cxn ang="0">
                      <a:pos x="100" y="106"/>
                    </a:cxn>
                    <a:cxn ang="0">
                      <a:pos x="104" y="106"/>
                    </a:cxn>
                    <a:cxn ang="0">
                      <a:pos x="121" y="117"/>
                    </a:cxn>
                    <a:cxn ang="0">
                      <a:pos x="154" y="122"/>
                    </a:cxn>
                    <a:cxn ang="0">
                      <a:pos x="156" y="161"/>
                    </a:cxn>
                    <a:cxn ang="0">
                      <a:pos x="164" y="167"/>
                    </a:cxn>
                    <a:cxn ang="0">
                      <a:pos x="162" y="181"/>
                    </a:cxn>
                    <a:cxn ang="0">
                      <a:pos x="181" y="200"/>
                    </a:cxn>
                    <a:cxn ang="0">
                      <a:pos x="198" y="209"/>
                    </a:cxn>
                    <a:cxn ang="0">
                      <a:pos x="198" y="273"/>
                    </a:cxn>
                    <a:cxn ang="0">
                      <a:pos x="208" y="298"/>
                    </a:cxn>
                    <a:cxn ang="0">
                      <a:pos x="202" y="306"/>
                    </a:cxn>
                    <a:cxn ang="0">
                      <a:pos x="191" y="309"/>
                    </a:cxn>
                    <a:cxn ang="0">
                      <a:pos x="189" y="287"/>
                    </a:cxn>
                    <a:cxn ang="0">
                      <a:pos x="169" y="309"/>
                    </a:cxn>
                    <a:cxn ang="0">
                      <a:pos x="156" y="276"/>
                    </a:cxn>
                    <a:cxn ang="0">
                      <a:pos x="148" y="253"/>
                    </a:cxn>
                    <a:cxn ang="0">
                      <a:pos x="125" y="223"/>
                    </a:cxn>
                    <a:cxn ang="0">
                      <a:pos x="119" y="223"/>
                    </a:cxn>
                    <a:cxn ang="0">
                      <a:pos x="98" y="206"/>
                    </a:cxn>
                    <a:cxn ang="0">
                      <a:pos x="94" y="189"/>
                    </a:cxn>
                    <a:cxn ang="0">
                      <a:pos x="94" y="178"/>
                    </a:cxn>
                    <a:cxn ang="0">
                      <a:pos x="77" y="134"/>
                    </a:cxn>
                    <a:cxn ang="0">
                      <a:pos x="69" y="106"/>
                    </a:cxn>
                    <a:cxn ang="0">
                      <a:pos x="48" y="81"/>
                    </a:cxn>
                    <a:cxn ang="0">
                      <a:pos x="19" y="42"/>
                    </a:cxn>
                    <a:cxn ang="0">
                      <a:pos x="0" y="8"/>
                    </a:cxn>
                  </a:cxnLst>
                  <a:rect l="0" t="0" r="r" b="b"/>
                  <a:pathLst>
                    <a:path w="209" h="310">
                      <a:moveTo>
                        <a:pt x="0" y="8"/>
                      </a:moveTo>
                      <a:lnTo>
                        <a:pt x="21" y="0"/>
                      </a:lnTo>
                      <a:lnTo>
                        <a:pt x="46" y="14"/>
                      </a:lnTo>
                      <a:lnTo>
                        <a:pt x="50" y="28"/>
                      </a:lnTo>
                      <a:lnTo>
                        <a:pt x="50" y="33"/>
                      </a:lnTo>
                      <a:lnTo>
                        <a:pt x="56" y="36"/>
                      </a:lnTo>
                      <a:lnTo>
                        <a:pt x="56" y="42"/>
                      </a:lnTo>
                      <a:lnTo>
                        <a:pt x="64" y="45"/>
                      </a:lnTo>
                      <a:lnTo>
                        <a:pt x="64" y="56"/>
                      </a:lnTo>
                      <a:lnTo>
                        <a:pt x="89" y="89"/>
                      </a:lnTo>
                      <a:lnTo>
                        <a:pt x="92" y="89"/>
                      </a:lnTo>
                      <a:lnTo>
                        <a:pt x="96" y="97"/>
                      </a:lnTo>
                      <a:lnTo>
                        <a:pt x="100" y="106"/>
                      </a:lnTo>
                      <a:lnTo>
                        <a:pt x="104" y="106"/>
                      </a:lnTo>
                      <a:lnTo>
                        <a:pt x="121" y="117"/>
                      </a:lnTo>
                      <a:lnTo>
                        <a:pt x="154" y="122"/>
                      </a:lnTo>
                      <a:lnTo>
                        <a:pt x="156" y="161"/>
                      </a:lnTo>
                      <a:lnTo>
                        <a:pt x="164" y="167"/>
                      </a:lnTo>
                      <a:lnTo>
                        <a:pt x="162" y="181"/>
                      </a:lnTo>
                      <a:lnTo>
                        <a:pt x="181" y="200"/>
                      </a:lnTo>
                      <a:lnTo>
                        <a:pt x="198" y="209"/>
                      </a:lnTo>
                      <a:lnTo>
                        <a:pt x="198" y="273"/>
                      </a:lnTo>
                      <a:lnTo>
                        <a:pt x="208" y="298"/>
                      </a:lnTo>
                      <a:lnTo>
                        <a:pt x="202" y="306"/>
                      </a:lnTo>
                      <a:lnTo>
                        <a:pt x="191" y="309"/>
                      </a:lnTo>
                      <a:lnTo>
                        <a:pt x="189" y="287"/>
                      </a:lnTo>
                      <a:lnTo>
                        <a:pt x="169" y="309"/>
                      </a:lnTo>
                      <a:lnTo>
                        <a:pt x="156" y="276"/>
                      </a:lnTo>
                      <a:lnTo>
                        <a:pt x="148" y="253"/>
                      </a:lnTo>
                      <a:lnTo>
                        <a:pt x="125" y="223"/>
                      </a:lnTo>
                      <a:lnTo>
                        <a:pt x="119" y="223"/>
                      </a:lnTo>
                      <a:lnTo>
                        <a:pt x="98" y="206"/>
                      </a:lnTo>
                      <a:lnTo>
                        <a:pt x="94" y="189"/>
                      </a:lnTo>
                      <a:lnTo>
                        <a:pt x="94" y="178"/>
                      </a:lnTo>
                      <a:lnTo>
                        <a:pt x="77" y="134"/>
                      </a:lnTo>
                      <a:lnTo>
                        <a:pt x="69" y="106"/>
                      </a:lnTo>
                      <a:lnTo>
                        <a:pt x="48" y="81"/>
                      </a:lnTo>
                      <a:lnTo>
                        <a:pt x="19" y="42"/>
                      </a:lnTo>
                      <a:lnTo>
                        <a:pt x="0" y="8"/>
                      </a:lnTo>
                    </a:path>
                  </a:pathLst>
                </a:custGeom>
                <a:solidFill>
                  <a:schemeClr val="bg1"/>
                </a:solidFill>
                <a:ln w="9525" cap="rnd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en-CA"/>
                </a:p>
              </p:txBody>
            </p:sp>
            <p:sp>
              <p:nvSpPr>
                <p:cNvPr id="1045" name="Freeform 21">
                  <a:extLst>
                    <a:ext uri="{FF2B5EF4-FFF2-40B4-BE49-F238E27FC236}">
                      <a16:creationId xmlns:a16="http://schemas.microsoft.com/office/drawing/2014/main" id="{69F4D116-48B5-46F0-BBBA-88990C62341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664" y="2029"/>
                  <a:ext cx="205" cy="341"/>
                </a:xfrm>
                <a:custGeom>
                  <a:avLst/>
                  <a:gdLst/>
                  <a:ahLst/>
                  <a:cxnLst>
                    <a:cxn ang="0">
                      <a:pos x="14" y="0"/>
                    </a:cxn>
                    <a:cxn ang="0">
                      <a:pos x="31" y="0"/>
                    </a:cxn>
                    <a:cxn ang="0">
                      <a:pos x="51" y="36"/>
                    </a:cxn>
                    <a:cxn ang="0">
                      <a:pos x="47" y="70"/>
                    </a:cxn>
                    <a:cxn ang="0">
                      <a:pos x="59" y="81"/>
                    </a:cxn>
                    <a:cxn ang="0">
                      <a:pos x="65" y="103"/>
                    </a:cxn>
                    <a:cxn ang="0">
                      <a:pos x="78" y="114"/>
                    </a:cxn>
                    <a:cxn ang="0">
                      <a:pos x="94" y="117"/>
                    </a:cxn>
                    <a:cxn ang="0">
                      <a:pos x="118" y="134"/>
                    </a:cxn>
                    <a:cxn ang="0">
                      <a:pos x="133" y="153"/>
                    </a:cxn>
                    <a:cxn ang="0">
                      <a:pos x="137" y="153"/>
                    </a:cxn>
                    <a:cxn ang="0">
                      <a:pos x="157" y="170"/>
                    </a:cxn>
                    <a:cxn ang="0">
                      <a:pos x="157" y="212"/>
                    </a:cxn>
                    <a:cxn ang="0">
                      <a:pos x="163" y="231"/>
                    </a:cxn>
                    <a:cxn ang="0">
                      <a:pos x="169" y="242"/>
                    </a:cxn>
                    <a:cxn ang="0">
                      <a:pos x="177" y="254"/>
                    </a:cxn>
                    <a:cxn ang="0">
                      <a:pos x="184" y="268"/>
                    </a:cxn>
                    <a:cxn ang="0">
                      <a:pos x="188" y="284"/>
                    </a:cxn>
                    <a:cxn ang="0">
                      <a:pos x="204" y="298"/>
                    </a:cxn>
                    <a:cxn ang="0">
                      <a:pos x="202" y="315"/>
                    </a:cxn>
                    <a:cxn ang="0">
                      <a:pos x="186" y="318"/>
                    </a:cxn>
                    <a:cxn ang="0">
                      <a:pos x="180" y="304"/>
                    </a:cxn>
                    <a:cxn ang="0">
                      <a:pos x="169" y="304"/>
                    </a:cxn>
                    <a:cxn ang="0">
                      <a:pos x="169" y="340"/>
                    </a:cxn>
                    <a:cxn ang="0">
                      <a:pos x="159" y="340"/>
                    </a:cxn>
                    <a:cxn ang="0">
                      <a:pos x="147" y="323"/>
                    </a:cxn>
                    <a:cxn ang="0">
                      <a:pos x="139" y="315"/>
                    </a:cxn>
                    <a:cxn ang="0">
                      <a:pos x="139" y="295"/>
                    </a:cxn>
                    <a:cxn ang="0">
                      <a:pos x="122" y="295"/>
                    </a:cxn>
                    <a:cxn ang="0">
                      <a:pos x="116" y="315"/>
                    </a:cxn>
                    <a:cxn ang="0">
                      <a:pos x="110" y="295"/>
                    </a:cxn>
                    <a:cxn ang="0">
                      <a:pos x="108" y="276"/>
                    </a:cxn>
                    <a:cxn ang="0">
                      <a:pos x="129" y="268"/>
                    </a:cxn>
                    <a:cxn ang="0">
                      <a:pos x="141" y="273"/>
                    </a:cxn>
                    <a:cxn ang="0">
                      <a:pos x="143" y="240"/>
                    </a:cxn>
                    <a:cxn ang="0">
                      <a:pos x="131" y="229"/>
                    </a:cxn>
                    <a:cxn ang="0">
                      <a:pos x="124" y="201"/>
                    </a:cxn>
                    <a:cxn ang="0">
                      <a:pos x="118" y="167"/>
                    </a:cxn>
                    <a:cxn ang="0">
                      <a:pos x="96" y="156"/>
                    </a:cxn>
                    <a:cxn ang="0">
                      <a:pos x="86" y="142"/>
                    </a:cxn>
                    <a:cxn ang="0">
                      <a:pos x="69" y="134"/>
                    </a:cxn>
                    <a:cxn ang="0">
                      <a:pos x="78" y="164"/>
                    </a:cxn>
                    <a:cxn ang="0">
                      <a:pos x="59" y="178"/>
                    </a:cxn>
                    <a:cxn ang="0">
                      <a:pos x="47" y="145"/>
                    </a:cxn>
                    <a:cxn ang="0">
                      <a:pos x="37" y="137"/>
                    </a:cxn>
                    <a:cxn ang="0">
                      <a:pos x="37" y="117"/>
                    </a:cxn>
                    <a:cxn ang="0">
                      <a:pos x="24" y="95"/>
                    </a:cxn>
                    <a:cxn ang="0">
                      <a:pos x="8" y="81"/>
                    </a:cxn>
                    <a:cxn ang="0">
                      <a:pos x="0" y="67"/>
                    </a:cxn>
                    <a:cxn ang="0">
                      <a:pos x="4" y="56"/>
                    </a:cxn>
                    <a:cxn ang="0">
                      <a:pos x="16" y="61"/>
                    </a:cxn>
                    <a:cxn ang="0">
                      <a:pos x="20" y="47"/>
                    </a:cxn>
                    <a:cxn ang="0">
                      <a:pos x="16" y="28"/>
                    </a:cxn>
                    <a:cxn ang="0">
                      <a:pos x="14" y="0"/>
                    </a:cxn>
                  </a:cxnLst>
                  <a:rect l="0" t="0" r="r" b="b"/>
                  <a:pathLst>
                    <a:path w="205" h="341">
                      <a:moveTo>
                        <a:pt x="14" y="0"/>
                      </a:moveTo>
                      <a:lnTo>
                        <a:pt x="31" y="0"/>
                      </a:lnTo>
                      <a:lnTo>
                        <a:pt x="51" y="36"/>
                      </a:lnTo>
                      <a:lnTo>
                        <a:pt x="47" y="70"/>
                      </a:lnTo>
                      <a:lnTo>
                        <a:pt x="59" y="81"/>
                      </a:lnTo>
                      <a:lnTo>
                        <a:pt x="65" y="103"/>
                      </a:lnTo>
                      <a:lnTo>
                        <a:pt x="78" y="114"/>
                      </a:lnTo>
                      <a:lnTo>
                        <a:pt x="94" y="117"/>
                      </a:lnTo>
                      <a:lnTo>
                        <a:pt x="118" y="134"/>
                      </a:lnTo>
                      <a:lnTo>
                        <a:pt x="133" y="153"/>
                      </a:lnTo>
                      <a:lnTo>
                        <a:pt x="137" y="153"/>
                      </a:lnTo>
                      <a:lnTo>
                        <a:pt x="157" y="170"/>
                      </a:lnTo>
                      <a:lnTo>
                        <a:pt x="157" y="212"/>
                      </a:lnTo>
                      <a:lnTo>
                        <a:pt x="163" y="231"/>
                      </a:lnTo>
                      <a:lnTo>
                        <a:pt x="169" y="242"/>
                      </a:lnTo>
                      <a:lnTo>
                        <a:pt x="177" y="254"/>
                      </a:lnTo>
                      <a:lnTo>
                        <a:pt x="184" y="268"/>
                      </a:lnTo>
                      <a:lnTo>
                        <a:pt x="188" y="284"/>
                      </a:lnTo>
                      <a:lnTo>
                        <a:pt x="204" y="298"/>
                      </a:lnTo>
                      <a:lnTo>
                        <a:pt x="202" y="315"/>
                      </a:lnTo>
                      <a:lnTo>
                        <a:pt x="186" y="318"/>
                      </a:lnTo>
                      <a:lnTo>
                        <a:pt x="180" y="304"/>
                      </a:lnTo>
                      <a:lnTo>
                        <a:pt x="169" y="304"/>
                      </a:lnTo>
                      <a:lnTo>
                        <a:pt x="169" y="340"/>
                      </a:lnTo>
                      <a:lnTo>
                        <a:pt x="159" y="340"/>
                      </a:lnTo>
                      <a:lnTo>
                        <a:pt x="147" y="323"/>
                      </a:lnTo>
                      <a:lnTo>
                        <a:pt x="139" y="315"/>
                      </a:lnTo>
                      <a:lnTo>
                        <a:pt x="139" y="295"/>
                      </a:lnTo>
                      <a:lnTo>
                        <a:pt x="122" y="295"/>
                      </a:lnTo>
                      <a:lnTo>
                        <a:pt x="116" y="315"/>
                      </a:lnTo>
                      <a:lnTo>
                        <a:pt x="110" y="295"/>
                      </a:lnTo>
                      <a:lnTo>
                        <a:pt x="108" y="276"/>
                      </a:lnTo>
                      <a:lnTo>
                        <a:pt x="129" y="268"/>
                      </a:lnTo>
                      <a:lnTo>
                        <a:pt x="141" y="273"/>
                      </a:lnTo>
                      <a:lnTo>
                        <a:pt x="143" y="240"/>
                      </a:lnTo>
                      <a:lnTo>
                        <a:pt x="131" y="229"/>
                      </a:lnTo>
                      <a:lnTo>
                        <a:pt x="124" y="201"/>
                      </a:lnTo>
                      <a:lnTo>
                        <a:pt x="118" y="167"/>
                      </a:lnTo>
                      <a:lnTo>
                        <a:pt x="96" y="156"/>
                      </a:lnTo>
                      <a:lnTo>
                        <a:pt x="86" y="142"/>
                      </a:lnTo>
                      <a:lnTo>
                        <a:pt x="69" y="134"/>
                      </a:lnTo>
                      <a:lnTo>
                        <a:pt x="78" y="164"/>
                      </a:lnTo>
                      <a:lnTo>
                        <a:pt x="59" y="178"/>
                      </a:lnTo>
                      <a:lnTo>
                        <a:pt x="47" y="145"/>
                      </a:lnTo>
                      <a:lnTo>
                        <a:pt x="37" y="137"/>
                      </a:lnTo>
                      <a:lnTo>
                        <a:pt x="37" y="117"/>
                      </a:lnTo>
                      <a:lnTo>
                        <a:pt x="24" y="95"/>
                      </a:lnTo>
                      <a:lnTo>
                        <a:pt x="8" y="81"/>
                      </a:lnTo>
                      <a:lnTo>
                        <a:pt x="0" y="67"/>
                      </a:lnTo>
                      <a:lnTo>
                        <a:pt x="4" y="56"/>
                      </a:lnTo>
                      <a:lnTo>
                        <a:pt x="16" y="61"/>
                      </a:lnTo>
                      <a:lnTo>
                        <a:pt x="20" y="47"/>
                      </a:lnTo>
                      <a:lnTo>
                        <a:pt x="16" y="28"/>
                      </a:lnTo>
                      <a:lnTo>
                        <a:pt x="14" y="0"/>
                      </a:lnTo>
                    </a:path>
                  </a:pathLst>
                </a:custGeom>
                <a:solidFill>
                  <a:schemeClr val="bg1"/>
                </a:solidFill>
                <a:ln w="9525" cap="rnd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en-CA"/>
                </a:p>
              </p:txBody>
            </p:sp>
            <p:sp>
              <p:nvSpPr>
                <p:cNvPr id="1046" name="Freeform 22">
                  <a:extLst>
                    <a:ext uri="{FF2B5EF4-FFF2-40B4-BE49-F238E27FC236}">
                      <a16:creationId xmlns:a16="http://schemas.microsoft.com/office/drawing/2014/main" id="{BAA174B7-B017-425D-930E-B1318B32BF9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619" y="1452"/>
                  <a:ext cx="150" cy="289"/>
                </a:xfrm>
                <a:custGeom>
                  <a:avLst/>
                  <a:gdLst/>
                  <a:ahLst/>
                  <a:cxnLst>
                    <a:cxn ang="0">
                      <a:pos x="31" y="0"/>
                    </a:cxn>
                    <a:cxn ang="0">
                      <a:pos x="60" y="20"/>
                    </a:cxn>
                    <a:cxn ang="0">
                      <a:pos x="77" y="36"/>
                    </a:cxn>
                    <a:cxn ang="0">
                      <a:pos x="89" y="62"/>
                    </a:cxn>
                    <a:cxn ang="0">
                      <a:pos x="99" y="62"/>
                    </a:cxn>
                    <a:cxn ang="0">
                      <a:pos x="97" y="78"/>
                    </a:cxn>
                    <a:cxn ang="0">
                      <a:pos x="108" y="89"/>
                    </a:cxn>
                    <a:cxn ang="0">
                      <a:pos x="116" y="106"/>
                    </a:cxn>
                    <a:cxn ang="0">
                      <a:pos x="135" y="140"/>
                    </a:cxn>
                    <a:cxn ang="0">
                      <a:pos x="149" y="179"/>
                    </a:cxn>
                    <a:cxn ang="0">
                      <a:pos x="124" y="176"/>
                    </a:cxn>
                    <a:cxn ang="0">
                      <a:pos x="104" y="171"/>
                    </a:cxn>
                    <a:cxn ang="0">
                      <a:pos x="118" y="199"/>
                    </a:cxn>
                    <a:cxn ang="0">
                      <a:pos x="118" y="215"/>
                    </a:cxn>
                    <a:cxn ang="0">
                      <a:pos x="118" y="232"/>
                    </a:cxn>
                    <a:cxn ang="0">
                      <a:pos x="110" y="224"/>
                    </a:cxn>
                    <a:cxn ang="0">
                      <a:pos x="101" y="210"/>
                    </a:cxn>
                    <a:cxn ang="0">
                      <a:pos x="83" y="193"/>
                    </a:cxn>
                    <a:cxn ang="0">
                      <a:pos x="74" y="185"/>
                    </a:cxn>
                    <a:cxn ang="0">
                      <a:pos x="58" y="193"/>
                    </a:cxn>
                    <a:cxn ang="0">
                      <a:pos x="48" y="199"/>
                    </a:cxn>
                    <a:cxn ang="0">
                      <a:pos x="54" y="213"/>
                    </a:cxn>
                    <a:cxn ang="0">
                      <a:pos x="70" y="224"/>
                    </a:cxn>
                    <a:cxn ang="0">
                      <a:pos x="85" y="235"/>
                    </a:cxn>
                    <a:cxn ang="0">
                      <a:pos x="91" y="254"/>
                    </a:cxn>
                    <a:cxn ang="0">
                      <a:pos x="89" y="280"/>
                    </a:cxn>
                    <a:cxn ang="0">
                      <a:pos x="89" y="288"/>
                    </a:cxn>
                    <a:cxn ang="0">
                      <a:pos x="83" y="288"/>
                    </a:cxn>
                    <a:cxn ang="0">
                      <a:pos x="74" y="280"/>
                    </a:cxn>
                    <a:cxn ang="0">
                      <a:pos x="70" y="277"/>
                    </a:cxn>
                    <a:cxn ang="0">
                      <a:pos x="64" y="271"/>
                    </a:cxn>
                    <a:cxn ang="0">
                      <a:pos x="58" y="285"/>
                    </a:cxn>
                    <a:cxn ang="0">
                      <a:pos x="48" y="288"/>
                    </a:cxn>
                    <a:cxn ang="0">
                      <a:pos x="41" y="277"/>
                    </a:cxn>
                    <a:cxn ang="0">
                      <a:pos x="41" y="252"/>
                    </a:cxn>
                    <a:cxn ang="0">
                      <a:pos x="39" y="238"/>
                    </a:cxn>
                    <a:cxn ang="0">
                      <a:pos x="29" y="229"/>
                    </a:cxn>
                    <a:cxn ang="0">
                      <a:pos x="19" y="243"/>
                    </a:cxn>
                    <a:cxn ang="0">
                      <a:pos x="4" y="243"/>
                    </a:cxn>
                    <a:cxn ang="0">
                      <a:pos x="0" y="232"/>
                    </a:cxn>
                    <a:cxn ang="0">
                      <a:pos x="4" y="204"/>
                    </a:cxn>
                    <a:cxn ang="0">
                      <a:pos x="15" y="187"/>
                    </a:cxn>
                    <a:cxn ang="0">
                      <a:pos x="14" y="143"/>
                    </a:cxn>
                    <a:cxn ang="0">
                      <a:pos x="14" y="131"/>
                    </a:cxn>
                    <a:cxn ang="0">
                      <a:pos x="25" y="129"/>
                    </a:cxn>
                    <a:cxn ang="0">
                      <a:pos x="35" y="140"/>
                    </a:cxn>
                    <a:cxn ang="0">
                      <a:pos x="52" y="145"/>
                    </a:cxn>
                    <a:cxn ang="0">
                      <a:pos x="52" y="126"/>
                    </a:cxn>
                    <a:cxn ang="0">
                      <a:pos x="45" y="115"/>
                    </a:cxn>
                    <a:cxn ang="0">
                      <a:pos x="41" y="106"/>
                    </a:cxn>
                    <a:cxn ang="0">
                      <a:pos x="46" y="106"/>
                    </a:cxn>
                    <a:cxn ang="0">
                      <a:pos x="50" y="106"/>
                    </a:cxn>
                    <a:cxn ang="0">
                      <a:pos x="54" y="106"/>
                    </a:cxn>
                    <a:cxn ang="0">
                      <a:pos x="58" y="106"/>
                    </a:cxn>
                    <a:cxn ang="0">
                      <a:pos x="64" y="98"/>
                    </a:cxn>
                    <a:cxn ang="0">
                      <a:pos x="62" y="89"/>
                    </a:cxn>
                    <a:cxn ang="0">
                      <a:pos x="56" y="70"/>
                    </a:cxn>
                    <a:cxn ang="0">
                      <a:pos x="45" y="50"/>
                    </a:cxn>
                    <a:cxn ang="0">
                      <a:pos x="29" y="39"/>
                    </a:cxn>
                    <a:cxn ang="0">
                      <a:pos x="23" y="28"/>
                    </a:cxn>
                    <a:cxn ang="0">
                      <a:pos x="31" y="0"/>
                    </a:cxn>
                  </a:cxnLst>
                  <a:rect l="0" t="0" r="r" b="b"/>
                  <a:pathLst>
                    <a:path w="150" h="289">
                      <a:moveTo>
                        <a:pt x="31" y="0"/>
                      </a:moveTo>
                      <a:lnTo>
                        <a:pt x="60" y="20"/>
                      </a:lnTo>
                      <a:lnTo>
                        <a:pt x="77" y="36"/>
                      </a:lnTo>
                      <a:lnTo>
                        <a:pt x="89" y="62"/>
                      </a:lnTo>
                      <a:lnTo>
                        <a:pt x="99" y="62"/>
                      </a:lnTo>
                      <a:lnTo>
                        <a:pt x="97" y="78"/>
                      </a:lnTo>
                      <a:lnTo>
                        <a:pt x="108" y="89"/>
                      </a:lnTo>
                      <a:lnTo>
                        <a:pt x="116" y="106"/>
                      </a:lnTo>
                      <a:lnTo>
                        <a:pt x="135" y="140"/>
                      </a:lnTo>
                      <a:lnTo>
                        <a:pt x="149" y="179"/>
                      </a:lnTo>
                      <a:lnTo>
                        <a:pt x="124" y="176"/>
                      </a:lnTo>
                      <a:lnTo>
                        <a:pt x="104" y="171"/>
                      </a:lnTo>
                      <a:lnTo>
                        <a:pt x="118" y="199"/>
                      </a:lnTo>
                      <a:lnTo>
                        <a:pt x="118" y="215"/>
                      </a:lnTo>
                      <a:lnTo>
                        <a:pt x="118" y="232"/>
                      </a:lnTo>
                      <a:lnTo>
                        <a:pt x="110" y="224"/>
                      </a:lnTo>
                      <a:lnTo>
                        <a:pt x="101" y="210"/>
                      </a:lnTo>
                      <a:lnTo>
                        <a:pt x="83" y="193"/>
                      </a:lnTo>
                      <a:lnTo>
                        <a:pt x="74" y="185"/>
                      </a:lnTo>
                      <a:lnTo>
                        <a:pt x="58" y="193"/>
                      </a:lnTo>
                      <a:lnTo>
                        <a:pt x="48" y="199"/>
                      </a:lnTo>
                      <a:lnTo>
                        <a:pt x="54" y="213"/>
                      </a:lnTo>
                      <a:lnTo>
                        <a:pt x="70" y="224"/>
                      </a:lnTo>
                      <a:lnTo>
                        <a:pt x="85" y="235"/>
                      </a:lnTo>
                      <a:lnTo>
                        <a:pt x="91" y="254"/>
                      </a:lnTo>
                      <a:lnTo>
                        <a:pt x="89" y="280"/>
                      </a:lnTo>
                      <a:lnTo>
                        <a:pt x="89" y="288"/>
                      </a:lnTo>
                      <a:lnTo>
                        <a:pt x="83" y="288"/>
                      </a:lnTo>
                      <a:lnTo>
                        <a:pt x="74" y="280"/>
                      </a:lnTo>
                      <a:lnTo>
                        <a:pt x="70" y="277"/>
                      </a:lnTo>
                      <a:lnTo>
                        <a:pt x="64" y="271"/>
                      </a:lnTo>
                      <a:lnTo>
                        <a:pt x="58" y="285"/>
                      </a:lnTo>
                      <a:lnTo>
                        <a:pt x="48" y="288"/>
                      </a:lnTo>
                      <a:lnTo>
                        <a:pt x="41" y="277"/>
                      </a:lnTo>
                      <a:lnTo>
                        <a:pt x="41" y="252"/>
                      </a:lnTo>
                      <a:lnTo>
                        <a:pt x="39" y="238"/>
                      </a:lnTo>
                      <a:lnTo>
                        <a:pt x="29" y="229"/>
                      </a:lnTo>
                      <a:lnTo>
                        <a:pt x="19" y="243"/>
                      </a:lnTo>
                      <a:lnTo>
                        <a:pt x="4" y="243"/>
                      </a:lnTo>
                      <a:lnTo>
                        <a:pt x="0" y="232"/>
                      </a:lnTo>
                      <a:lnTo>
                        <a:pt x="4" y="204"/>
                      </a:lnTo>
                      <a:lnTo>
                        <a:pt x="15" y="187"/>
                      </a:lnTo>
                      <a:lnTo>
                        <a:pt x="14" y="143"/>
                      </a:lnTo>
                      <a:lnTo>
                        <a:pt x="14" y="131"/>
                      </a:lnTo>
                      <a:lnTo>
                        <a:pt x="25" y="129"/>
                      </a:lnTo>
                      <a:lnTo>
                        <a:pt x="35" y="140"/>
                      </a:lnTo>
                      <a:lnTo>
                        <a:pt x="52" y="145"/>
                      </a:lnTo>
                      <a:lnTo>
                        <a:pt x="52" y="126"/>
                      </a:lnTo>
                      <a:lnTo>
                        <a:pt x="45" y="115"/>
                      </a:lnTo>
                      <a:lnTo>
                        <a:pt x="41" y="106"/>
                      </a:lnTo>
                      <a:lnTo>
                        <a:pt x="46" y="106"/>
                      </a:lnTo>
                      <a:lnTo>
                        <a:pt x="50" y="106"/>
                      </a:lnTo>
                      <a:lnTo>
                        <a:pt x="54" y="106"/>
                      </a:lnTo>
                      <a:lnTo>
                        <a:pt x="58" y="106"/>
                      </a:lnTo>
                      <a:lnTo>
                        <a:pt x="64" y="98"/>
                      </a:lnTo>
                      <a:lnTo>
                        <a:pt x="62" y="89"/>
                      </a:lnTo>
                      <a:lnTo>
                        <a:pt x="56" y="70"/>
                      </a:lnTo>
                      <a:lnTo>
                        <a:pt x="45" y="50"/>
                      </a:lnTo>
                      <a:lnTo>
                        <a:pt x="29" y="39"/>
                      </a:lnTo>
                      <a:lnTo>
                        <a:pt x="23" y="28"/>
                      </a:lnTo>
                      <a:lnTo>
                        <a:pt x="31" y="0"/>
                      </a:lnTo>
                    </a:path>
                  </a:pathLst>
                </a:custGeom>
                <a:solidFill>
                  <a:schemeClr val="bg1"/>
                </a:solidFill>
                <a:ln w="9525" cap="rnd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en-CA"/>
                </a:p>
              </p:txBody>
            </p:sp>
            <p:sp>
              <p:nvSpPr>
                <p:cNvPr id="12" name="Freeform 23">
                  <a:extLst>
                    <a:ext uri="{FF2B5EF4-FFF2-40B4-BE49-F238E27FC236}">
                      <a16:creationId xmlns:a16="http://schemas.microsoft.com/office/drawing/2014/main" id="{52FFE4A0-DD4B-455C-B8EB-55506BD99D7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448" y="1104"/>
                  <a:ext cx="165" cy="237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6" y="0"/>
                    </a:cxn>
                    <a:cxn ang="0">
                      <a:pos x="21" y="17"/>
                    </a:cxn>
                    <a:cxn ang="0">
                      <a:pos x="43" y="42"/>
                    </a:cxn>
                    <a:cxn ang="0">
                      <a:pos x="53" y="69"/>
                    </a:cxn>
                    <a:cxn ang="0">
                      <a:pos x="68" y="72"/>
                    </a:cxn>
                    <a:cxn ang="0">
                      <a:pos x="80" y="78"/>
                    </a:cxn>
                    <a:cxn ang="0">
                      <a:pos x="90" y="89"/>
                    </a:cxn>
                    <a:cxn ang="0">
                      <a:pos x="102" y="89"/>
                    </a:cxn>
                    <a:cxn ang="0">
                      <a:pos x="115" y="106"/>
                    </a:cxn>
                    <a:cxn ang="0">
                      <a:pos x="127" y="119"/>
                    </a:cxn>
                    <a:cxn ang="0">
                      <a:pos x="141" y="128"/>
                    </a:cxn>
                    <a:cxn ang="0">
                      <a:pos x="139" y="136"/>
                    </a:cxn>
                    <a:cxn ang="0">
                      <a:pos x="131" y="142"/>
                    </a:cxn>
                    <a:cxn ang="0">
                      <a:pos x="123" y="142"/>
                    </a:cxn>
                    <a:cxn ang="0">
                      <a:pos x="119" y="150"/>
                    </a:cxn>
                    <a:cxn ang="0">
                      <a:pos x="135" y="167"/>
                    </a:cxn>
                    <a:cxn ang="0">
                      <a:pos x="146" y="183"/>
                    </a:cxn>
                    <a:cxn ang="0">
                      <a:pos x="164" y="200"/>
                    </a:cxn>
                    <a:cxn ang="0">
                      <a:pos x="152" y="219"/>
                    </a:cxn>
                    <a:cxn ang="0">
                      <a:pos x="143" y="225"/>
                    </a:cxn>
                    <a:cxn ang="0">
                      <a:pos x="144" y="236"/>
                    </a:cxn>
                    <a:cxn ang="0">
                      <a:pos x="127" y="236"/>
                    </a:cxn>
                    <a:cxn ang="0">
                      <a:pos x="121" y="228"/>
                    </a:cxn>
                    <a:cxn ang="0">
                      <a:pos x="107" y="205"/>
                    </a:cxn>
                    <a:cxn ang="0">
                      <a:pos x="98" y="186"/>
                    </a:cxn>
                    <a:cxn ang="0">
                      <a:pos x="82" y="153"/>
                    </a:cxn>
                    <a:cxn ang="0">
                      <a:pos x="64" y="128"/>
                    </a:cxn>
                    <a:cxn ang="0">
                      <a:pos x="45" y="92"/>
                    </a:cxn>
                    <a:cxn ang="0">
                      <a:pos x="33" y="81"/>
                    </a:cxn>
                    <a:cxn ang="0">
                      <a:pos x="23" y="72"/>
                    </a:cxn>
                    <a:cxn ang="0">
                      <a:pos x="20" y="53"/>
                    </a:cxn>
                    <a:cxn ang="0">
                      <a:pos x="2" y="36"/>
                    </a:cxn>
                    <a:cxn ang="0">
                      <a:pos x="2" y="25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65" h="237">
                      <a:moveTo>
                        <a:pt x="0" y="0"/>
                      </a:moveTo>
                      <a:lnTo>
                        <a:pt x="16" y="0"/>
                      </a:lnTo>
                      <a:lnTo>
                        <a:pt x="21" y="17"/>
                      </a:lnTo>
                      <a:lnTo>
                        <a:pt x="43" y="42"/>
                      </a:lnTo>
                      <a:lnTo>
                        <a:pt x="53" y="69"/>
                      </a:lnTo>
                      <a:lnTo>
                        <a:pt x="68" y="72"/>
                      </a:lnTo>
                      <a:lnTo>
                        <a:pt x="80" y="78"/>
                      </a:lnTo>
                      <a:lnTo>
                        <a:pt x="90" y="89"/>
                      </a:lnTo>
                      <a:lnTo>
                        <a:pt x="102" y="89"/>
                      </a:lnTo>
                      <a:lnTo>
                        <a:pt x="115" y="106"/>
                      </a:lnTo>
                      <a:lnTo>
                        <a:pt x="127" y="119"/>
                      </a:lnTo>
                      <a:lnTo>
                        <a:pt x="141" y="128"/>
                      </a:lnTo>
                      <a:lnTo>
                        <a:pt x="139" y="136"/>
                      </a:lnTo>
                      <a:lnTo>
                        <a:pt x="131" y="142"/>
                      </a:lnTo>
                      <a:lnTo>
                        <a:pt x="123" y="142"/>
                      </a:lnTo>
                      <a:lnTo>
                        <a:pt x="119" y="150"/>
                      </a:lnTo>
                      <a:lnTo>
                        <a:pt x="135" y="167"/>
                      </a:lnTo>
                      <a:lnTo>
                        <a:pt x="146" y="183"/>
                      </a:lnTo>
                      <a:lnTo>
                        <a:pt x="164" y="200"/>
                      </a:lnTo>
                      <a:lnTo>
                        <a:pt x="152" y="219"/>
                      </a:lnTo>
                      <a:lnTo>
                        <a:pt x="143" y="225"/>
                      </a:lnTo>
                      <a:lnTo>
                        <a:pt x="144" y="236"/>
                      </a:lnTo>
                      <a:lnTo>
                        <a:pt x="127" y="236"/>
                      </a:lnTo>
                      <a:lnTo>
                        <a:pt x="121" y="228"/>
                      </a:lnTo>
                      <a:lnTo>
                        <a:pt x="107" y="205"/>
                      </a:lnTo>
                      <a:lnTo>
                        <a:pt x="98" y="186"/>
                      </a:lnTo>
                      <a:lnTo>
                        <a:pt x="82" y="153"/>
                      </a:lnTo>
                      <a:lnTo>
                        <a:pt x="64" y="128"/>
                      </a:lnTo>
                      <a:lnTo>
                        <a:pt x="45" y="92"/>
                      </a:lnTo>
                      <a:lnTo>
                        <a:pt x="33" y="81"/>
                      </a:lnTo>
                      <a:lnTo>
                        <a:pt x="23" y="72"/>
                      </a:lnTo>
                      <a:lnTo>
                        <a:pt x="20" y="53"/>
                      </a:lnTo>
                      <a:lnTo>
                        <a:pt x="2" y="36"/>
                      </a:lnTo>
                      <a:lnTo>
                        <a:pt x="2" y="25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chemeClr val="bg1"/>
                </a:solidFill>
                <a:ln w="9525" cap="rnd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en-CA"/>
                </a:p>
              </p:txBody>
            </p:sp>
          </p:grpSp>
          <p:grpSp>
            <p:nvGrpSpPr>
              <p:cNvPr id="1042" name="Group 33">
                <a:extLst>
                  <a:ext uri="{FF2B5EF4-FFF2-40B4-BE49-F238E27FC236}">
                    <a16:creationId xmlns:a16="http://schemas.microsoft.com/office/drawing/2014/main" id="{B303B51A-B919-4ACD-88A7-B4E79E0281D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314" y="617"/>
                <a:ext cx="2387" cy="2766"/>
                <a:chOff x="2314" y="617"/>
                <a:chExt cx="2387" cy="2766"/>
              </a:xfrm>
            </p:grpSpPr>
            <p:sp>
              <p:nvSpPr>
                <p:cNvPr id="1049" name="Freeform 25">
                  <a:extLst>
                    <a:ext uri="{FF2B5EF4-FFF2-40B4-BE49-F238E27FC236}">
                      <a16:creationId xmlns:a16="http://schemas.microsoft.com/office/drawing/2014/main" id="{39F06452-7686-4F49-99DC-3C889F23D18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14" y="1584"/>
                  <a:ext cx="1187" cy="1799"/>
                </a:xfrm>
                <a:custGeom>
                  <a:avLst/>
                  <a:gdLst/>
                  <a:ahLst/>
                  <a:cxnLst>
                    <a:cxn ang="0">
                      <a:pos x="906" y="290"/>
                    </a:cxn>
                    <a:cxn ang="0">
                      <a:pos x="1017" y="589"/>
                    </a:cxn>
                    <a:cxn ang="0">
                      <a:pos x="1062" y="664"/>
                    </a:cxn>
                    <a:cxn ang="0">
                      <a:pos x="1159" y="645"/>
                    </a:cxn>
                    <a:cxn ang="0">
                      <a:pos x="1184" y="718"/>
                    </a:cxn>
                    <a:cxn ang="0">
                      <a:pos x="1067" y="919"/>
                    </a:cxn>
                    <a:cxn ang="0">
                      <a:pos x="972" y="1150"/>
                    </a:cxn>
                    <a:cxn ang="0">
                      <a:pos x="986" y="1234"/>
                    </a:cxn>
                    <a:cxn ang="0">
                      <a:pos x="986" y="1318"/>
                    </a:cxn>
                    <a:cxn ang="0">
                      <a:pos x="943" y="1349"/>
                    </a:cxn>
                    <a:cxn ang="0">
                      <a:pos x="881" y="1463"/>
                    </a:cxn>
                    <a:cxn ang="0">
                      <a:pos x="857" y="1561"/>
                    </a:cxn>
                    <a:cxn ang="0">
                      <a:pos x="799" y="1695"/>
                    </a:cxn>
                    <a:cxn ang="0">
                      <a:pos x="766" y="1725"/>
                    </a:cxn>
                    <a:cxn ang="0">
                      <a:pos x="694" y="1792"/>
                    </a:cxn>
                    <a:cxn ang="0">
                      <a:pos x="607" y="1770"/>
                    </a:cxn>
                    <a:cxn ang="0">
                      <a:pos x="597" y="1706"/>
                    </a:cxn>
                    <a:cxn ang="0">
                      <a:pos x="558" y="1617"/>
                    </a:cxn>
                    <a:cxn ang="0">
                      <a:pos x="550" y="1541"/>
                    </a:cxn>
                    <a:cxn ang="0">
                      <a:pos x="539" y="1491"/>
                    </a:cxn>
                    <a:cxn ang="0">
                      <a:pos x="502" y="1435"/>
                    </a:cxn>
                    <a:cxn ang="0">
                      <a:pos x="478" y="1362"/>
                    </a:cxn>
                    <a:cxn ang="0">
                      <a:pos x="511" y="1240"/>
                    </a:cxn>
                    <a:cxn ang="0">
                      <a:pos x="496" y="1067"/>
                    </a:cxn>
                    <a:cxn ang="0">
                      <a:pos x="443" y="980"/>
                    </a:cxn>
                    <a:cxn ang="0">
                      <a:pos x="436" y="843"/>
                    </a:cxn>
                    <a:cxn ang="0">
                      <a:pos x="360" y="793"/>
                    </a:cxn>
                    <a:cxn ang="0">
                      <a:pos x="261" y="807"/>
                    </a:cxn>
                    <a:cxn ang="0">
                      <a:pos x="56" y="698"/>
                    </a:cxn>
                    <a:cxn ang="0">
                      <a:pos x="10" y="522"/>
                    </a:cxn>
                    <a:cxn ang="0">
                      <a:pos x="47" y="396"/>
                    </a:cxn>
                    <a:cxn ang="0">
                      <a:pos x="115" y="260"/>
                    </a:cxn>
                    <a:cxn ang="0">
                      <a:pos x="216" y="156"/>
                    </a:cxn>
                    <a:cxn ang="0">
                      <a:pos x="292" y="47"/>
                    </a:cxn>
                    <a:cxn ang="0">
                      <a:pos x="362" y="75"/>
                    </a:cxn>
                    <a:cxn ang="0">
                      <a:pos x="437" y="28"/>
                    </a:cxn>
                    <a:cxn ang="0">
                      <a:pos x="490" y="6"/>
                    </a:cxn>
                    <a:cxn ang="0">
                      <a:pos x="531" y="61"/>
                    </a:cxn>
                    <a:cxn ang="0">
                      <a:pos x="612" y="151"/>
                    </a:cxn>
                    <a:cxn ang="0">
                      <a:pos x="669" y="109"/>
                    </a:cxn>
                    <a:cxn ang="0">
                      <a:pos x="754" y="140"/>
                    </a:cxn>
                    <a:cxn ang="0">
                      <a:pos x="848" y="137"/>
                    </a:cxn>
                  </a:cxnLst>
                  <a:rect l="0" t="0" r="r" b="b"/>
                  <a:pathLst>
                    <a:path w="1187" h="1799">
                      <a:moveTo>
                        <a:pt x="887" y="215"/>
                      </a:moveTo>
                      <a:lnTo>
                        <a:pt x="906" y="290"/>
                      </a:lnTo>
                      <a:lnTo>
                        <a:pt x="943" y="405"/>
                      </a:lnTo>
                      <a:lnTo>
                        <a:pt x="1017" y="589"/>
                      </a:lnTo>
                      <a:lnTo>
                        <a:pt x="1044" y="611"/>
                      </a:lnTo>
                      <a:lnTo>
                        <a:pt x="1062" y="664"/>
                      </a:lnTo>
                      <a:lnTo>
                        <a:pt x="1120" y="662"/>
                      </a:lnTo>
                      <a:lnTo>
                        <a:pt x="1159" y="645"/>
                      </a:lnTo>
                      <a:lnTo>
                        <a:pt x="1186" y="645"/>
                      </a:lnTo>
                      <a:lnTo>
                        <a:pt x="1184" y="718"/>
                      </a:lnTo>
                      <a:lnTo>
                        <a:pt x="1174" y="757"/>
                      </a:lnTo>
                      <a:lnTo>
                        <a:pt x="1067" y="919"/>
                      </a:lnTo>
                      <a:lnTo>
                        <a:pt x="970" y="1086"/>
                      </a:lnTo>
                      <a:lnTo>
                        <a:pt x="972" y="1150"/>
                      </a:lnTo>
                      <a:lnTo>
                        <a:pt x="999" y="1198"/>
                      </a:lnTo>
                      <a:lnTo>
                        <a:pt x="986" y="1234"/>
                      </a:lnTo>
                      <a:lnTo>
                        <a:pt x="994" y="1281"/>
                      </a:lnTo>
                      <a:lnTo>
                        <a:pt x="986" y="1318"/>
                      </a:lnTo>
                      <a:lnTo>
                        <a:pt x="962" y="1349"/>
                      </a:lnTo>
                      <a:lnTo>
                        <a:pt x="943" y="1349"/>
                      </a:lnTo>
                      <a:lnTo>
                        <a:pt x="910" y="1402"/>
                      </a:lnTo>
                      <a:lnTo>
                        <a:pt x="881" y="1463"/>
                      </a:lnTo>
                      <a:lnTo>
                        <a:pt x="887" y="1530"/>
                      </a:lnTo>
                      <a:lnTo>
                        <a:pt x="857" y="1561"/>
                      </a:lnTo>
                      <a:lnTo>
                        <a:pt x="830" y="1630"/>
                      </a:lnTo>
                      <a:lnTo>
                        <a:pt x="799" y="1695"/>
                      </a:lnTo>
                      <a:lnTo>
                        <a:pt x="782" y="1720"/>
                      </a:lnTo>
                      <a:lnTo>
                        <a:pt x="766" y="1725"/>
                      </a:lnTo>
                      <a:lnTo>
                        <a:pt x="739" y="1767"/>
                      </a:lnTo>
                      <a:lnTo>
                        <a:pt x="694" y="1792"/>
                      </a:lnTo>
                      <a:lnTo>
                        <a:pt x="638" y="1798"/>
                      </a:lnTo>
                      <a:lnTo>
                        <a:pt x="607" y="1770"/>
                      </a:lnTo>
                      <a:lnTo>
                        <a:pt x="603" y="1742"/>
                      </a:lnTo>
                      <a:lnTo>
                        <a:pt x="597" y="1706"/>
                      </a:lnTo>
                      <a:lnTo>
                        <a:pt x="576" y="1686"/>
                      </a:lnTo>
                      <a:lnTo>
                        <a:pt x="558" y="1617"/>
                      </a:lnTo>
                      <a:lnTo>
                        <a:pt x="552" y="1583"/>
                      </a:lnTo>
                      <a:lnTo>
                        <a:pt x="550" y="1541"/>
                      </a:lnTo>
                      <a:lnTo>
                        <a:pt x="541" y="1510"/>
                      </a:lnTo>
                      <a:lnTo>
                        <a:pt x="539" y="1491"/>
                      </a:lnTo>
                      <a:lnTo>
                        <a:pt x="521" y="1460"/>
                      </a:lnTo>
                      <a:lnTo>
                        <a:pt x="502" y="1435"/>
                      </a:lnTo>
                      <a:lnTo>
                        <a:pt x="488" y="1393"/>
                      </a:lnTo>
                      <a:lnTo>
                        <a:pt x="478" y="1362"/>
                      </a:lnTo>
                      <a:lnTo>
                        <a:pt x="482" y="1312"/>
                      </a:lnTo>
                      <a:lnTo>
                        <a:pt x="511" y="1240"/>
                      </a:lnTo>
                      <a:lnTo>
                        <a:pt x="517" y="1159"/>
                      </a:lnTo>
                      <a:lnTo>
                        <a:pt x="496" y="1067"/>
                      </a:lnTo>
                      <a:lnTo>
                        <a:pt x="465" y="1030"/>
                      </a:lnTo>
                      <a:lnTo>
                        <a:pt x="443" y="980"/>
                      </a:lnTo>
                      <a:lnTo>
                        <a:pt x="451" y="902"/>
                      </a:lnTo>
                      <a:lnTo>
                        <a:pt x="436" y="843"/>
                      </a:lnTo>
                      <a:lnTo>
                        <a:pt x="399" y="838"/>
                      </a:lnTo>
                      <a:lnTo>
                        <a:pt x="360" y="793"/>
                      </a:lnTo>
                      <a:lnTo>
                        <a:pt x="311" y="768"/>
                      </a:lnTo>
                      <a:lnTo>
                        <a:pt x="261" y="807"/>
                      </a:lnTo>
                      <a:lnTo>
                        <a:pt x="128" y="796"/>
                      </a:lnTo>
                      <a:lnTo>
                        <a:pt x="56" y="698"/>
                      </a:lnTo>
                      <a:lnTo>
                        <a:pt x="0" y="567"/>
                      </a:lnTo>
                      <a:lnTo>
                        <a:pt x="10" y="522"/>
                      </a:lnTo>
                      <a:lnTo>
                        <a:pt x="35" y="489"/>
                      </a:lnTo>
                      <a:lnTo>
                        <a:pt x="47" y="396"/>
                      </a:lnTo>
                      <a:lnTo>
                        <a:pt x="64" y="329"/>
                      </a:lnTo>
                      <a:lnTo>
                        <a:pt x="115" y="260"/>
                      </a:lnTo>
                      <a:lnTo>
                        <a:pt x="167" y="229"/>
                      </a:lnTo>
                      <a:lnTo>
                        <a:pt x="216" y="156"/>
                      </a:lnTo>
                      <a:lnTo>
                        <a:pt x="227" y="126"/>
                      </a:lnTo>
                      <a:lnTo>
                        <a:pt x="292" y="47"/>
                      </a:lnTo>
                      <a:lnTo>
                        <a:pt x="332" y="78"/>
                      </a:lnTo>
                      <a:lnTo>
                        <a:pt x="362" y="75"/>
                      </a:lnTo>
                      <a:lnTo>
                        <a:pt x="397" y="34"/>
                      </a:lnTo>
                      <a:lnTo>
                        <a:pt x="437" y="28"/>
                      </a:lnTo>
                      <a:lnTo>
                        <a:pt x="465" y="39"/>
                      </a:lnTo>
                      <a:lnTo>
                        <a:pt x="490" y="6"/>
                      </a:lnTo>
                      <a:lnTo>
                        <a:pt x="523" y="0"/>
                      </a:lnTo>
                      <a:lnTo>
                        <a:pt x="531" y="61"/>
                      </a:lnTo>
                      <a:lnTo>
                        <a:pt x="552" y="106"/>
                      </a:lnTo>
                      <a:lnTo>
                        <a:pt x="612" y="151"/>
                      </a:lnTo>
                      <a:lnTo>
                        <a:pt x="663" y="159"/>
                      </a:lnTo>
                      <a:lnTo>
                        <a:pt x="669" y="109"/>
                      </a:lnTo>
                      <a:lnTo>
                        <a:pt x="708" y="109"/>
                      </a:lnTo>
                      <a:lnTo>
                        <a:pt x="754" y="140"/>
                      </a:lnTo>
                      <a:lnTo>
                        <a:pt x="805" y="156"/>
                      </a:lnTo>
                      <a:lnTo>
                        <a:pt x="848" y="137"/>
                      </a:lnTo>
                      <a:lnTo>
                        <a:pt x="887" y="215"/>
                      </a:lnTo>
                    </a:path>
                  </a:pathLst>
                </a:custGeom>
                <a:solidFill>
                  <a:schemeClr val="bg1"/>
                </a:solidFill>
                <a:ln w="9525" cap="rnd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en-CA"/>
                </a:p>
              </p:txBody>
            </p:sp>
            <p:grpSp>
              <p:nvGrpSpPr>
                <p:cNvPr id="1044" name="Group 30">
                  <a:extLst>
                    <a:ext uri="{FF2B5EF4-FFF2-40B4-BE49-F238E27FC236}">
                      <a16:creationId xmlns:a16="http://schemas.microsoft.com/office/drawing/2014/main" id="{E60B3005-F17B-4812-8F90-07C8989E021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395" y="617"/>
                  <a:ext cx="526" cy="620"/>
                  <a:chOff x="2395" y="617"/>
                  <a:chExt cx="526" cy="620"/>
                </a:xfrm>
              </p:grpSpPr>
              <p:grpSp>
                <p:nvGrpSpPr>
                  <p:cNvPr id="1047" name="Group 28">
                    <a:extLst>
                      <a:ext uri="{FF2B5EF4-FFF2-40B4-BE49-F238E27FC236}">
                        <a16:creationId xmlns:a16="http://schemas.microsoft.com/office/drawing/2014/main" id="{1E94626D-C1E5-44D0-889B-F8218779320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2603" y="1004"/>
                    <a:ext cx="165" cy="233"/>
                    <a:chOff x="2603" y="1004"/>
                    <a:chExt cx="165" cy="233"/>
                  </a:xfrm>
                </p:grpSpPr>
                <p:sp>
                  <p:nvSpPr>
                    <p:cNvPr id="1050" name="Freeform 26">
                      <a:extLst>
                        <a:ext uri="{FF2B5EF4-FFF2-40B4-BE49-F238E27FC236}">
                          <a16:creationId xmlns:a16="http://schemas.microsoft.com/office/drawing/2014/main" id="{EBA12F84-EBE8-4899-A89F-D262384BFDF1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2603" y="1089"/>
                      <a:ext cx="78" cy="132"/>
                    </a:xfrm>
                    <a:custGeom>
                      <a:avLst/>
                      <a:gdLst/>
                      <a:ahLst/>
                      <a:cxnLst>
                        <a:cxn ang="0">
                          <a:pos x="18" y="40"/>
                        </a:cxn>
                        <a:cxn ang="0">
                          <a:pos x="24" y="26"/>
                        </a:cxn>
                        <a:cxn ang="0">
                          <a:pos x="38" y="26"/>
                        </a:cxn>
                        <a:cxn ang="0">
                          <a:pos x="57" y="0"/>
                        </a:cxn>
                        <a:cxn ang="0">
                          <a:pos x="63" y="17"/>
                        </a:cxn>
                        <a:cxn ang="0">
                          <a:pos x="73" y="17"/>
                        </a:cxn>
                        <a:cxn ang="0">
                          <a:pos x="77" y="26"/>
                        </a:cxn>
                        <a:cxn ang="0">
                          <a:pos x="71" y="40"/>
                        </a:cxn>
                        <a:cxn ang="0">
                          <a:pos x="63" y="46"/>
                        </a:cxn>
                        <a:cxn ang="0">
                          <a:pos x="63" y="57"/>
                        </a:cxn>
                        <a:cxn ang="0">
                          <a:pos x="61" y="63"/>
                        </a:cxn>
                        <a:cxn ang="0">
                          <a:pos x="59" y="71"/>
                        </a:cxn>
                        <a:cxn ang="0">
                          <a:pos x="63" y="83"/>
                        </a:cxn>
                        <a:cxn ang="0">
                          <a:pos x="57" y="94"/>
                        </a:cxn>
                        <a:cxn ang="0">
                          <a:pos x="51" y="100"/>
                        </a:cxn>
                        <a:cxn ang="0">
                          <a:pos x="45" y="100"/>
                        </a:cxn>
                        <a:cxn ang="0">
                          <a:pos x="43" y="103"/>
                        </a:cxn>
                        <a:cxn ang="0">
                          <a:pos x="41" y="111"/>
                        </a:cxn>
                        <a:cxn ang="0">
                          <a:pos x="32" y="114"/>
                        </a:cxn>
                        <a:cxn ang="0">
                          <a:pos x="30" y="111"/>
                        </a:cxn>
                        <a:cxn ang="0">
                          <a:pos x="22" y="120"/>
                        </a:cxn>
                        <a:cxn ang="0">
                          <a:pos x="20" y="122"/>
                        </a:cxn>
                        <a:cxn ang="0">
                          <a:pos x="10" y="131"/>
                        </a:cxn>
                        <a:cxn ang="0">
                          <a:pos x="6" y="131"/>
                        </a:cxn>
                        <a:cxn ang="0">
                          <a:pos x="4" y="125"/>
                        </a:cxn>
                        <a:cxn ang="0">
                          <a:pos x="2" y="111"/>
                        </a:cxn>
                        <a:cxn ang="0">
                          <a:pos x="0" y="108"/>
                        </a:cxn>
                        <a:cxn ang="0">
                          <a:pos x="0" y="97"/>
                        </a:cxn>
                        <a:cxn ang="0">
                          <a:pos x="6" y="91"/>
                        </a:cxn>
                        <a:cxn ang="0">
                          <a:pos x="12" y="85"/>
                        </a:cxn>
                        <a:cxn ang="0">
                          <a:pos x="16" y="74"/>
                        </a:cxn>
                        <a:cxn ang="0">
                          <a:pos x="22" y="74"/>
                        </a:cxn>
                        <a:cxn ang="0">
                          <a:pos x="26" y="77"/>
                        </a:cxn>
                        <a:cxn ang="0">
                          <a:pos x="32" y="74"/>
                        </a:cxn>
                        <a:cxn ang="0">
                          <a:pos x="26" y="71"/>
                        </a:cxn>
                        <a:cxn ang="0">
                          <a:pos x="18" y="40"/>
                        </a:cxn>
                      </a:cxnLst>
                      <a:rect l="0" t="0" r="r" b="b"/>
                      <a:pathLst>
                        <a:path w="78" h="132">
                          <a:moveTo>
                            <a:pt x="18" y="40"/>
                          </a:moveTo>
                          <a:lnTo>
                            <a:pt x="24" y="26"/>
                          </a:lnTo>
                          <a:lnTo>
                            <a:pt x="38" y="26"/>
                          </a:lnTo>
                          <a:lnTo>
                            <a:pt x="57" y="0"/>
                          </a:lnTo>
                          <a:lnTo>
                            <a:pt x="63" y="17"/>
                          </a:lnTo>
                          <a:lnTo>
                            <a:pt x="73" y="17"/>
                          </a:lnTo>
                          <a:lnTo>
                            <a:pt x="77" y="26"/>
                          </a:lnTo>
                          <a:lnTo>
                            <a:pt x="71" y="40"/>
                          </a:lnTo>
                          <a:lnTo>
                            <a:pt x="63" y="46"/>
                          </a:lnTo>
                          <a:lnTo>
                            <a:pt x="63" y="57"/>
                          </a:lnTo>
                          <a:lnTo>
                            <a:pt x="61" y="63"/>
                          </a:lnTo>
                          <a:lnTo>
                            <a:pt x="59" y="71"/>
                          </a:lnTo>
                          <a:lnTo>
                            <a:pt x="63" y="83"/>
                          </a:lnTo>
                          <a:lnTo>
                            <a:pt x="57" y="94"/>
                          </a:lnTo>
                          <a:lnTo>
                            <a:pt x="51" y="100"/>
                          </a:lnTo>
                          <a:lnTo>
                            <a:pt x="45" y="100"/>
                          </a:lnTo>
                          <a:lnTo>
                            <a:pt x="43" y="103"/>
                          </a:lnTo>
                          <a:lnTo>
                            <a:pt x="41" y="111"/>
                          </a:lnTo>
                          <a:lnTo>
                            <a:pt x="32" y="114"/>
                          </a:lnTo>
                          <a:lnTo>
                            <a:pt x="30" y="111"/>
                          </a:lnTo>
                          <a:lnTo>
                            <a:pt x="22" y="120"/>
                          </a:lnTo>
                          <a:lnTo>
                            <a:pt x="20" y="122"/>
                          </a:lnTo>
                          <a:lnTo>
                            <a:pt x="10" y="131"/>
                          </a:lnTo>
                          <a:lnTo>
                            <a:pt x="6" y="131"/>
                          </a:lnTo>
                          <a:lnTo>
                            <a:pt x="4" y="125"/>
                          </a:lnTo>
                          <a:lnTo>
                            <a:pt x="2" y="111"/>
                          </a:lnTo>
                          <a:lnTo>
                            <a:pt x="0" y="108"/>
                          </a:lnTo>
                          <a:lnTo>
                            <a:pt x="0" y="97"/>
                          </a:lnTo>
                          <a:lnTo>
                            <a:pt x="6" y="91"/>
                          </a:lnTo>
                          <a:lnTo>
                            <a:pt x="12" y="85"/>
                          </a:lnTo>
                          <a:lnTo>
                            <a:pt x="16" y="74"/>
                          </a:lnTo>
                          <a:lnTo>
                            <a:pt x="22" y="74"/>
                          </a:lnTo>
                          <a:lnTo>
                            <a:pt x="26" y="77"/>
                          </a:lnTo>
                          <a:lnTo>
                            <a:pt x="32" y="74"/>
                          </a:lnTo>
                          <a:lnTo>
                            <a:pt x="26" y="71"/>
                          </a:lnTo>
                          <a:lnTo>
                            <a:pt x="18" y="40"/>
                          </a:lnTo>
                        </a:path>
                      </a:pathLst>
                    </a:custGeom>
                    <a:solidFill>
                      <a:schemeClr val="bg1"/>
                    </a:solidFill>
                    <a:ln w="9525" cap="rnd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en-CA"/>
                    </a:p>
                  </p:txBody>
                </p:sp>
                <p:sp>
                  <p:nvSpPr>
                    <p:cNvPr id="1051" name="Freeform 27">
                      <a:extLst>
                        <a:ext uri="{FF2B5EF4-FFF2-40B4-BE49-F238E27FC236}">
                          <a16:creationId xmlns:a16="http://schemas.microsoft.com/office/drawing/2014/main" id="{5D36EB8C-B127-4659-B2CC-C404A740D06E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2674" y="1004"/>
                      <a:ext cx="94" cy="233"/>
                    </a:xfrm>
                    <a:custGeom>
                      <a:avLst/>
                      <a:gdLst/>
                      <a:ahLst/>
                      <a:cxnLst>
                        <a:cxn ang="0">
                          <a:pos x="36" y="25"/>
                        </a:cxn>
                        <a:cxn ang="0">
                          <a:pos x="57" y="22"/>
                        </a:cxn>
                        <a:cxn ang="0">
                          <a:pos x="65" y="14"/>
                        </a:cxn>
                        <a:cxn ang="0">
                          <a:pos x="75" y="6"/>
                        </a:cxn>
                        <a:cxn ang="0">
                          <a:pos x="93" y="3"/>
                        </a:cxn>
                        <a:cxn ang="0">
                          <a:pos x="87" y="22"/>
                        </a:cxn>
                        <a:cxn ang="0">
                          <a:pos x="79" y="28"/>
                        </a:cxn>
                        <a:cxn ang="0">
                          <a:pos x="67" y="45"/>
                        </a:cxn>
                        <a:cxn ang="0">
                          <a:pos x="81" y="45"/>
                        </a:cxn>
                        <a:cxn ang="0">
                          <a:pos x="93" y="45"/>
                        </a:cxn>
                        <a:cxn ang="0">
                          <a:pos x="85" y="64"/>
                        </a:cxn>
                        <a:cxn ang="0">
                          <a:pos x="71" y="73"/>
                        </a:cxn>
                        <a:cxn ang="0">
                          <a:pos x="69" y="87"/>
                        </a:cxn>
                        <a:cxn ang="0">
                          <a:pos x="81" y="106"/>
                        </a:cxn>
                        <a:cxn ang="0">
                          <a:pos x="87" y="126"/>
                        </a:cxn>
                        <a:cxn ang="0">
                          <a:pos x="93" y="151"/>
                        </a:cxn>
                        <a:cxn ang="0">
                          <a:pos x="89" y="182"/>
                        </a:cxn>
                        <a:cxn ang="0">
                          <a:pos x="79" y="196"/>
                        </a:cxn>
                        <a:cxn ang="0">
                          <a:pos x="87" y="218"/>
                        </a:cxn>
                        <a:cxn ang="0">
                          <a:pos x="65" y="218"/>
                        </a:cxn>
                        <a:cxn ang="0">
                          <a:pos x="53" y="215"/>
                        </a:cxn>
                        <a:cxn ang="0">
                          <a:pos x="36" y="224"/>
                        </a:cxn>
                        <a:cxn ang="0">
                          <a:pos x="26" y="226"/>
                        </a:cxn>
                        <a:cxn ang="0">
                          <a:pos x="14" y="229"/>
                        </a:cxn>
                        <a:cxn ang="0">
                          <a:pos x="4" y="221"/>
                        </a:cxn>
                        <a:cxn ang="0">
                          <a:pos x="0" y="207"/>
                        </a:cxn>
                        <a:cxn ang="0">
                          <a:pos x="10" y="193"/>
                        </a:cxn>
                        <a:cxn ang="0">
                          <a:pos x="24" y="190"/>
                        </a:cxn>
                        <a:cxn ang="0">
                          <a:pos x="16" y="182"/>
                        </a:cxn>
                        <a:cxn ang="0">
                          <a:pos x="16" y="168"/>
                        </a:cxn>
                        <a:cxn ang="0">
                          <a:pos x="28" y="159"/>
                        </a:cxn>
                        <a:cxn ang="0">
                          <a:pos x="38" y="157"/>
                        </a:cxn>
                        <a:cxn ang="0">
                          <a:pos x="44" y="131"/>
                        </a:cxn>
                        <a:cxn ang="0">
                          <a:pos x="49" y="106"/>
                        </a:cxn>
                        <a:cxn ang="0">
                          <a:pos x="40" y="89"/>
                        </a:cxn>
                        <a:cxn ang="0">
                          <a:pos x="20" y="84"/>
                        </a:cxn>
                        <a:cxn ang="0">
                          <a:pos x="30" y="34"/>
                        </a:cxn>
                      </a:cxnLst>
                      <a:rect l="0" t="0" r="r" b="b"/>
                      <a:pathLst>
                        <a:path w="94" h="233">
                          <a:moveTo>
                            <a:pt x="30" y="34"/>
                          </a:moveTo>
                          <a:lnTo>
                            <a:pt x="36" y="25"/>
                          </a:lnTo>
                          <a:lnTo>
                            <a:pt x="53" y="28"/>
                          </a:lnTo>
                          <a:lnTo>
                            <a:pt x="57" y="22"/>
                          </a:lnTo>
                          <a:lnTo>
                            <a:pt x="61" y="14"/>
                          </a:lnTo>
                          <a:lnTo>
                            <a:pt x="65" y="14"/>
                          </a:lnTo>
                          <a:lnTo>
                            <a:pt x="69" y="11"/>
                          </a:lnTo>
                          <a:lnTo>
                            <a:pt x="75" y="6"/>
                          </a:lnTo>
                          <a:lnTo>
                            <a:pt x="83" y="0"/>
                          </a:lnTo>
                          <a:lnTo>
                            <a:pt x="93" y="3"/>
                          </a:lnTo>
                          <a:lnTo>
                            <a:pt x="91" y="14"/>
                          </a:lnTo>
                          <a:lnTo>
                            <a:pt x="87" y="22"/>
                          </a:lnTo>
                          <a:lnTo>
                            <a:pt x="83" y="25"/>
                          </a:lnTo>
                          <a:lnTo>
                            <a:pt x="79" y="28"/>
                          </a:lnTo>
                          <a:lnTo>
                            <a:pt x="67" y="34"/>
                          </a:lnTo>
                          <a:lnTo>
                            <a:pt x="67" y="45"/>
                          </a:lnTo>
                          <a:lnTo>
                            <a:pt x="69" y="50"/>
                          </a:lnTo>
                          <a:lnTo>
                            <a:pt x="81" y="45"/>
                          </a:lnTo>
                          <a:lnTo>
                            <a:pt x="91" y="39"/>
                          </a:lnTo>
                          <a:lnTo>
                            <a:pt x="93" y="45"/>
                          </a:lnTo>
                          <a:lnTo>
                            <a:pt x="93" y="61"/>
                          </a:lnTo>
                          <a:lnTo>
                            <a:pt x="85" y="64"/>
                          </a:lnTo>
                          <a:lnTo>
                            <a:pt x="77" y="64"/>
                          </a:lnTo>
                          <a:lnTo>
                            <a:pt x="71" y="73"/>
                          </a:lnTo>
                          <a:lnTo>
                            <a:pt x="69" y="78"/>
                          </a:lnTo>
                          <a:lnTo>
                            <a:pt x="69" y="87"/>
                          </a:lnTo>
                          <a:lnTo>
                            <a:pt x="75" y="98"/>
                          </a:lnTo>
                          <a:lnTo>
                            <a:pt x="81" y="106"/>
                          </a:lnTo>
                          <a:lnTo>
                            <a:pt x="85" y="115"/>
                          </a:lnTo>
                          <a:lnTo>
                            <a:pt x="87" y="126"/>
                          </a:lnTo>
                          <a:lnTo>
                            <a:pt x="89" y="137"/>
                          </a:lnTo>
                          <a:lnTo>
                            <a:pt x="93" y="151"/>
                          </a:lnTo>
                          <a:lnTo>
                            <a:pt x="93" y="171"/>
                          </a:lnTo>
                          <a:lnTo>
                            <a:pt x="89" y="182"/>
                          </a:lnTo>
                          <a:lnTo>
                            <a:pt x="81" y="190"/>
                          </a:lnTo>
                          <a:lnTo>
                            <a:pt x="79" y="196"/>
                          </a:lnTo>
                          <a:lnTo>
                            <a:pt x="83" y="207"/>
                          </a:lnTo>
                          <a:lnTo>
                            <a:pt x="87" y="218"/>
                          </a:lnTo>
                          <a:lnTo>
                            <a:pt x="75" y="218"/>
                          </a:lnTo>
                          <a:lnTo>
                            <a:pt x="65" y="218"/>
                          </a:lnTo>
                          <a:lnTo>
                            <a:pt x="61" y="215"/>
                          </a:lnTo>
                          <a:lnTo>
                            <a:pt x="53" y="215"/>
                          </a:lnTo>
                          <a:lnTo>
                            <a:pt x="44" y="218"/>
                          </a:lnTo>
                          <a:lnTo>
                            <a:pt x="36" y="224"/>
                          </a:lnTo>
                          <a:lnTo>
                            <a:pt x="30" y="224"/>
                          </a:lnTo>
                          <a:lnTo>
                            <a:pt x="26" y="226"/>
                          </a:lnTo>
                          <a:lnTo>
                            <a:pt x="16" y="232"/>
                          </a:lnTo>
                          <a:lnTo>
                            <a:pt x="14" y="229"/>
                          </a:lnTo>
                          <a:lnTo>
                            <a:pt x="10" y="224"/>
                          </a:lnTo>
                          <a:lnTo>
                            <a:pt x="4" y="221"/>
                          </a:lnTo>
                          <a:lnTo>
                            <a:pt x="0" y="218"/>
                          </a:lnTo>
                          <a:lnTo>
                            <a:pt x="0" y="207"/>
                          </a:lnTo>
                          <a:lnTo>
                            <a:pt x="4" y="193"/>
                          </a:lnTo>
                          <a:lnTo>
                            <a:pt x="10" y="193"/>
                          </a:lnTo>
                          <a:lnTo>
                            <a:pt x="16" y="190"/>
                          </a:lnTo>
                          <a:lnTo>
                            <a:pt x="24" y="190"/>
                          </a:lnTo>
                          <a:lnTo>
                            <a:pt x="24" y="187"/>
                          </a:lnTo>
                          <a:lnTo>
                            <a:pt x="16" y="182"/>
                          </a:lnTo>
                          <a:lnTo>
                            <a:pt x="16" y="173"/>
                          </a:lnTo>
                          <a:lnTo>
                            <a:pt x="16" y="168"/>
                          </a:lnTo>
                          <a:lnTo>
                            <a:pt x="24" y="162"/>
                          </a:lnTo>
                          <a:lnTo>
                            <a:pt x="28" y="159"/>
                          </a:lnTo>
                          <a:lnTo>
                            <a:pt x="32" y="157"/>
                          </a:lnTo>
                          <a:lnTo>
                            <a:pt x="38" y="157"/>
                          </a:lnTo>
                          <a:lnTo>
                            <a:pt x="42" y="154"/>
                          </a:lnTo>
                          <a:lnTo>
                            <a:pt x="44" y="131"/>
                          </a:lnTo>
                          <a:lnTo>
                            <a:pt x="49" y="115"/>
                          </a:lnTo>
                          <a:lnTo>
                            <a:pt x="49" y="106"/>
                          </a:lnTo>
                          <a:lnTo>
                            <a:pt x="36" y="103"/>
                          </a:lnTo>
                          <a:lnTo>
                            <a:pt x="40" y="89"/>
                          </a:lnTo>
                          <a:lnTo>
                            <a:pt x="30" y="81"/>
                          </a:lnTo>
                          <a:lnTo>
                            <a:pt x="20" y="84"/>
                          </a:lnTo>
                          <a:lnTo>
                            <a:pt x="32" y="64"/>
                          </a:lnTo>
                          <a:lnTo>
                            <a:pt x="30" y="34"/>
                          </a:lnTo>
                        </a:path>
                      </a:pathLst>
                    </a:custGeom>
                    <a:solidFill>
                      <a:schemeClr val="bg1"/>
                    </a:solidFill>
                    <a:ln w="9525" cap="rnd">
                      <a:noFill/>
                      <a:round/>
                      <a:headEnd/>
                      <a:tailEnd/>
                    </a:ln>
                    <a:effectLst/>
                  </p:spPr>
                  <p:txBody>
                    <a:bodyPr/>
                    <a:lstStyle/>
                    <a:p>
                      <a:pPr>
                        <a:defRPr/>
                      </a:pPr>
                      <a:endParaRPr lang="en-CA"/>
                    </a:p>
                  </p:txBody>
                </p:sp>
              </p:grpSp>
              <p:sp>
                <p:nvSpPr>
                  <p:cNvPr id="1053" name="Freeform 29">
                    <a:extLst>
                      <a:ext uri="{FF2B5EF4-FFF2-40B4-BE49-F238E27FC236}">
                        <a16:creationId xmlns:a16="http://schemas.microsoft.com/office/drawing/2014/main" id="{2A0AEAC9-0A44-41DC-A46D-35FB81BD8C9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395" y="617"/>
                    <a:ext cx="526" cy="390"/>
                  </a:xfrm>
                  <a:custGeom>
                    <a:avLst/>
                    <a:gdLst/>
                    <a:ahLst/>
                    <a:cxnLst>
                      <a:cxn ang="0">
                        <a:pos x="33" y="381"/>
                      </a:cxn>
                      <a:cxn ang="0">
                        <a:pos x="53" y="353"/>
                      </a:cxn>
                      <a:cxn ang="0">
                        <a:pos x="64" y="344"/>
                      </a:cxn>
                      <a:cxn ang="0">
                        <a:pos x="82" y="336"/>
                      </a:cxn>
                      <a:cxn ang="0">
                        <a:pos x="95" y="336"/>
                      </a:cxn>
                      <a:cxn ang="0">
                        <a:pos x="107" y="325"/>
                      </a:cxn>
                      <a:cxn ang="0">
                        <a:pos x="121" y="308"/>
                      </a:cxn>
                      <a:cxn ang="0">
                        <a:pos x="134" y="299"/>
                      </a:cxn>
                      <a:cxn ang="0">
                        <a:pos x="148" y="291"/>
                      </a:cxn>
                      <a:cxn ang="0">
                        <a:pos x="163" y="280"/>
                      </a:cxn>
                      <a:cxn ang="0">
                        <a:pos x="183" y="274"/>
                      </a:cxn>
                      <a:cxn ang="0">
                        <a:pos x="214" y="280"/>
                      </a:cxn>
                      <a:cxn ang="0">
                        <a:pos x="239" y="269"/>
                      </a:cxn>
                      <a:cxn ang="0">
                        <a:pos x="253" y="241"/>
                      </a:cxn>
                      <a:cxn ang="0">
                        <a:pos x="270" y="218"/>
                      </a:cxn>
                      <a:cxn ang="0">
                        <a:pos x="282" y="199"/>
                      </a:cxn>
                      <a:cxn ang="0">
                        <a:pos x="292" y="182"/>
                      </a:cxn>
                      <a:cxn ang="0">
                        <a:pos x="315" y="165"/>
                      </a:cxn>
                      <a:cxn ang="0">
                        <a:pos x="311" y="188"/>
                      </a:cxn>
                      <a:cxn ang="0">
                        <a:pos x="329" y="199"/>
                      </a:cxn>
                      <a:cxn ang="0">
                        <a:pos x="344" y="190"/>
                      </a:cxn>
                      <a:cxn ang="0">
                        <a:pos x="350" y="174"/>
                      </a:cxn>
                      <a:cxn ang="0">
                        <a:pos x="356" y="157"/>
                      </a:cxn>
                      <a:cxn ang="0">
                        <a:pos x="366" y="140"/>
                      </a:cxn>
                      <a:cxn ang="0">
                        <a:pos x="395" y="140"/>
                      </a:cxn>
                      <a:cxn ang="0">
                        <a:pos x="424" y="112"/>
                      </a:cxn>
                      <a:cxn ang="0">
                        <a:pos x="453" y="92"/>
                      </a:cxn>
                      <a:cxn ang="0">
                        <a:pos x="484" y="45"/>
                      </a:cxn>
                      <a:cxn ang="0">
                        <a:pos x="511" y="22"/>
                      </a:cxn>
                      <a:cxn ang="0">
                        <a:pos x="502" y="0"/>
                      </a:cxn>
                      <a:cxn ang="0">
                        <a:pos x="455" y="14"/>
                      </a:cxn>
                      <a:cxn ang="0">
                        <a:pos x="424" y="28"/>
                      </a:cxn>
                      <a:cxn ang="0">
                        <a:pos x="391" y="36"/>
                      </a:cxn>
                      <a:cxn ang="0">
                        <a:pos x="350" y="59"/>
                      </a:cxn>
                      <a:cxn ang="0">
                        <a:pos x="315" y="73"/>
                      </a:cxn>
                      <a:cxn ang="0">
                        <a:pos x="278" y="92"/>
                      </a:cxn>
                      <a:cxn ang="0">
                        <a:pos x="253" y="120"/>
                      </a:cxn>
                      <a:cxn ang="0">
                        <a:pos x="231" y="140"/>
                      </a:cxn>
                      <a:cxn ang="0">
                        <a:pos x="189" y="174"/>
                      </a:cxn>
                      <a:cxn ang="0">
                        <a:pos x="146" y="215"/>
                      </a:cxn>
                      <a:cxn ang="0">
                        <a:pos x="109" y="246"/>
                      </a:cxn>
                      <a:cxn ang="0">
                        <a:pos x="80" y="288"/>
                      </a:cxn>
                      <a:cxn ang="0">
                        <a:pos x="49" y="316"/>
                      </a:cxn>
                      <a:cxn ang="0">
                        <a:pos x="0" y="389"/>
                      </a:cxn>
                    </a:cxnLst>
                    <a:rect l="0" t="0" r="r" b="b"/>
                    <a:pathLst>
                      <a:path w="526" h="390">
                        <a:moveTo>
                          <a:pt x="0" y="389"/>
                        </a:moveTo>
                        <a:lnTo>
                          <a:pt x="33" y="381"/>
                        </a:lnTo>
                        <a:lnTo>
                          <a:pt x="45" y="364"/>
                        </a:lnTo>
                        <a:lnTo>
                          <a:pt x="53" y="353"/>
                        </a:lnTo>
                        <a:lnTo>
                          <a:pt x="56" y="344"/>
                        </a:lnTo>
                        <a:lnTo>
                          <a:pt x="64" y="344"/>
                        </a:lnTo>
                        <a:lnTo>
                          <a:pt x="72" y="336"/>
                        </a:lnTo>
                        <a:lnTo>
                          <a:pt x="82" y="336"/>
                        </a:lnTo>
                        <a:lnTo>
                          <a:pt x="88" y="336"/>
                        </a:lnTo>
                        <a:lnTo>
                          <a:pt x="95" y="336"/>
                        </a:lnTo>
                        <a:lnTo>
                          <a:pt x="99" y="336"/>
                        </a:lnTo>
                        <a:lnTo>
                          <a:pt x="107" y="325"/>
                        </a:lnTo>
                        <a:lnTo>
                          <a:pt x="111" y="316"/>
                        </a:lnTo>
                        <a:lnTo>
                          <a:pt x="121" y="308"/>
                        </a:lnTo>
                        <a:lnTo>
                          <a:pt x="128" y="305"/>
                        </a:lnTo>
                        <a:lnTo>
                          <a:pt x="134" y="299"/>
                        </a:lnTo>
                        <a:lnTo>
                          <a:pt x="142" y="297"/>
                        </a:lnTo>
                        <a:lnTo>
                          <a:pt x="148" y="291"/>
                        </a:lnTo>
                        <a:lnTo>
                          <a:pt x="156" y="285"/>
                        </a:lnTo>
                        <a:lnTo>
                          <a:pt x="163" y="280"/>
                        </a:lnTo>
                        <a:lnTo>
                          <a:pt x="173" y="271"/>
                        </a:lnTo>
                        <a:lnTo>
                          <a:pt x="183" y="274"/>
                        </a:lnTo>
                        <a:lnTo>
                          <a:pt x="198" y="280"/>
                        </a:lnTo>
                        <a:lnTo>
                          <a:pt x="214" y="280"/>
                        </a:lnTo>
                        <a:lnTo>
                          <a:pt x="231" y="271"/>
                        </a:lnTo>
                        <a:lnTo>
                          <a:pt x="239" y="269"/>
                        </a:lnTo>
                        <a:lnTo>
                          <a:pt x="245" y="252"/>
                        </a:lnTo>
                        <a:lnTo>
                          <a:pt x="253" y="241"/>
                        </a:lnTo>
                        <a:lnTo>
                          <a:pt x="266" y="227"/>
                        </a:lnTo>
                        <a:lnTo>
                          <a:pt x="270" y="218"/>
                        </a:lnTo>
                        <a:lnTo>
                          <a:pt x="270" y="207"/>
                        </a:lnTo>
                        <a:lnTo>
                          <a:pt x="282" y="199"/>
                        </a:lnTo>
                        <a:lnTo>
                          <a:pt x="288" y="190"/>
                        </a:lnTo>
                        <a:lnTo>
                          <a:pt x="292" y="182"/>
                        </a:lnTo>
                        <a:lnTo>
                          <a:pt x="296" y="182"/>
                        </a:lnTo>
                        <a:lnTo>
                          <a:pt x="315" y="165"/>
                        </a:lnTo>
                        <a:lnTo>
                          <a:pt x="315" y="182"/>
                        </a:lnTo>
                        <a:lnTo>
                          <a:pt x="311" y="188"/>
                        </a:lnTo>
                        <a:lnTo>
                          <a:pt x="315" y="196"/>
                        </a:lnTo>
                        <a:lnTo>
                          <a:pt x="329" y="199"/>
                        </a:lnTo>
                        <a:lnTo>
                          <a:pt x="336" y="199"/>
                        </a:lnTo>
                        <a:lnTo>
                          <a:pt x="344" y="190"/>
                        </a:lnTo>
                        <a:lnTo>
                          <a:pt x="350" y="182"/>
                        </a:lnTo>
                        <a:lnTo>
                          <a:pt x="350" y="174"/>
                        </a:lnTo>
                        <a:lnTo>
                          <a:pt x="356" y="165"/>
                        </a:lnTo>
                        <a:lnTo>
                          <a:pt x="356" y="157"/>
                        </a:lnTo>
                        <a:lnTo>
                          <a:pt x="362" y="146"/>
                        </a:lnTo>
                        <a:lnTo>
                          <a:pt x="366" y="140"/>
                        </a:lnTo>
                        <a:lnTo>
                          <a:pt x="375" y="140"/>
                        </a:lnTo>
                        <a:lnTo>
                          <a:pt x="395" y="140"/>
                        </a:lnTo>
                        <a:lnTo>
                          <a:pt x="410" y="129"/>
                        </a:lnTo>
                        <a:lnTo>
                          <a:pt x="424" y="112"/>
                        </a:lnTo>
                        <a:lnTo>
                          <a:pt x="439" y="106"/>
                        </a:lnTo>
                        <a:lnTo>
                          <a:pt x="453" y="92"/>
                        </a:lnTo>
                        <a:lnTo>
                          <a:pt x="463" y="70"/>
                        </a:lnTo>
                        <a:lnTo>
                          <a:pt x="484" y="45"/>
                        </a:lnTo>
                        <a:lnTo>
                          <a:pt x="498" y="34"/>
                        </a:lnTo>
                        <a:lnTo>
                          <a:pt x="511" y="22"/>
                        </a:lnTo>
                        <a:lnTo>
                          <a:pt x="525" y="8"/>
                        </a:lnTo>
                        <a:lnTo>
                          <a:pt x="502" y="0"/>
                        </a:lnTo>
                        <a:lnTo>
                          <a:pt x="478" y="0"/>
                        </a:lnTo>
                        <a:lnTo>
                          <a:pt x="455" y="14"/>
                        </a:lnTo>
                        <a:lnTo>
                          <a:pt x="443" y="22"/>
                        </a:lnTo>
                        <a:lnTo>
                          <a:pt x="424" y="28"/>
                        </a:lnTo>
                        <a:lnTo>
                          <a:pt x="403" y="31"/>
                        </a:lnTo>
                        <a:lnTo>
                          <a:pt x="391" y="36"/>
                        </a:lnTo>
                        <a:lnTo>
                          <a:pt x="366" y="50"/>
                        </a:lnTo>
                        <a:lnTo>
                          <a:pt x="350" y="59"/>
                        </a:lnTo>
                        <a:lnTo>
                          <a:pt x="334" y="67"/>
                        </a:lnTo>
                        <a:lnTo>
                          <a:pt x="315" y="73"/>
                        </a:lnTo>
                        <a:lnTo>
                          <a:pt x="296" y="81"/>
                        </a:lnTo>
                        <a:lnTo>
                          <a:pt x="278" y="92"/>
                        </a:lnTo>
                        <a:lnTo>
                          <a:pt x="264" y="106"/>
                        </a:lnTo>
                        <a:lnTo>
                          <a:pt x="253" y="120"/>
                        </a:lnTo>
                        <a:lnTo>
                          <a:pt x="241" y="132"/>
                        </a:lnTo>
                        <a:lnTo>
                          <a:pt x="231" y="140"/>
                        </a:lnTo>
                        <a:lnTo>
                          <a:pt x="210" y="157"/>
                        </a:lnTo>
                        <a:lnTo>
                          <a:pt x="189" y="174"/>
                        </a:lnTo>
                        <a:lnTo>
                          <a:pt x="163" y="190"/>
                        </a:lnTo>
                        <a:lnTo>
                          <a:pt x="146" y="215"/>
                        </a:lnTo>
                        <a:lnTo>
                          <a:pt x="126" y="235"/>
                        </a:lnTo>
                        <a:lnTo>
                          <a:pt x="109" y="246"/>
                        </a:lnTo>
                        <a:lnTo>
                          <a:pt x="91" y="271"/>
                        </a:lnTo>
                        <a:lnTo>
                          <a:pt x="80" y="288"/>
                        </a:lnTo>
                        <a:lnTo>
                          <a:pt x="64" y="305"/>
                        </a:lnTo>
                        <a:lnTo>
                          <a:pt x="49" y="316"/>
                        </a:lnTo>
                        <a:lnTo>
                          <a:pt x="33" y="327"/>
                        </a:lnTo>
                        <a:lnTo>
                          <a:pt x="0" y="389"/>
                        </a:lnTo>
                      </a:path>
                    </a:pathLst>
                  </a:custGeom>
                  <a:solidFill>
                    <a:schemeClr val="bg1"/>
                  </a:solidFill>
                  <a:ln w="9525" cap="rnd">
                    <a:noFill/>
                    <a:round/>
                    <a:headEnd/>
                    <a:tailEnd/>
                  </a:ln>
                  <a:effectLst/>
                </p:spPr>
                <p:txBody>
                  <a:bodyPr/>
                  <a:lstStyle/>
                  <a:p>
                    <a:pPr>
                      <a:defRPr/>
                    </a:pPr>
                    <a:endParaRPr lang="en-CA"/>
                  </a:p>
                </p:txBody>
              </p:sp>
            </p:grpSp>
            <p:sp>
              <p:nvSpPr>
                <p:cNvPr id="1055" name="Freeform 31">
                  <a:extLst>
                    <a:ext uri="{FF2B5EF4-FFF2-40B4-BE49-F238E27FC236}">
                      <a16:creationId xmlns:a16="http://schemas.microsoft.com/office/drawing/2014/main" id="{15FE6E03-C924-45D7-90DE-3F4175A9205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324" y="2815"/>
                  <a:ext cx="158" cy="378"/>
                </a:xfrm>
                <a:custGeom>
                  <a:avLst/>
                  <a:gdLst/>
                  <a:ahLst/>
                  <a:cxnLst>
                    <a:cxn ang="0">
                      <a:pos x="29" y="117"/>
                    </a:cxn>
                    <a:cxn ang="0">
                      <a:pos x="26" y="193"/>
                    </a:cxn>
                    <a:cxn ang="0">
                      <a:pos x="12" y="240"/>
                    </a:cxn>
                    <a:cxn ang="0">
                      <a:pos x="0" y="285"/>
                    </a:cxn>
                    <a:cxn ang="0">
                      <a:pos x="0" y="318"/>
                    </a:cxn>
                    <a:cxn ang="0">
                      <a:pos x="4" y="346"/>
                    </a:cxn>
                    <a:cxn ang="0">
                      <a:pos x="18" y="371"/>
                    </a:cxn>
                    <a:cxn ang="0">
                      <a:pos x="29" y="374"/>
                    </a:cxn>
                    <a:cxn ang="0">
                      <a:pos x="39" y="374"/>
                    </a:cxn>
                    <a:cxn ang="0">
                      <a:pos x="51" y="377"/>
                    </a:cxn>
                    <a:cxn ang="0">
                      <a:pos x="57" y="357"/>
                    </a:cxn>
                    <a:cxn ang="0">
                      <a:pos x="63" y="307"/>
                    </a:cxn>
                    <a:cxn ang="0">
                      <a:pos x="80" y="274"/>
                    </a:cxn>
                    <a:cxn ang="0">
                      <a:pos x="84" y="223"/>
                    </a:cxn>
                    <a:cxn ang="0">
                      <a:pos x="92" y="204"/>
                    </a:cxn>
                    <a:cxn ang="0">
                      <a:pos x="100" y="190"/>
                    </a:cxn>
                    <a:cxn ang="0">
                      <a:pos x="106" y="154"/>
                    </a:cxn>
                    <a:cxn ang="0">
                      <a:pos x="118" y="131"/>
                    </a:cxn>
                    <a:cxn ang="0">
                      <a:pos x="126" y="114"/>
                    </a:cxn>
                    <a:cxn ang="0">
                      <a:pos x="133" y="101"/>
                    </a:cxn>
                    <a:cxn ang="0">
                      <a:pos x="133" y="92"/>
                    </a:cxn>
                    <a:cxn ang="0">
                      <a:pos x="151" y="73"/>
                    </a:cxn>
                    <a:cxn ang="0">
                      <a:pos x="153" y="42"/>
                    </a:cxn>
                    <a:cxn ang="0">
                      <a:pos x="157" y="22"/>
                    </a:cxn>
                    <a:cxn ang="0">
                      <a:pos x="141" y="14"/>
                    </a:cxn>
                    <a:cxn ang="0">
                      <a:pos x="131" y="0"/>
                    </a:cxn>
                    <a:cxn ang="0">
                      <a:pos x="118" y="14"/>
                    </a:cxn>
                    <a:cxn ang="0">
                      <a:pos x="106" y="47"/>
                    </a:cxn>
                    <a:cxn ang="0">
                      <a:pos x="92" y="70"/>
                    </a:cxn>
                    <a:cxn ang="0">
                      <a:pos x="80" y="89"/>
                    </a:cxn>
                    <a:cxn ang="0">
                      <a:pos x="75" y="89"/>
                    </a:cxn>
                    <a:cxn ang="0">
                      <a:pos x="63" y="101"/>
                    </a:cxn>
                    <a:cxn ang="0">
                      <a:pos x="57" y="112"/>
                    </a:cxn>
                    <a:cxn ang="0">
                      <a:pos x="29" y="117"/>
                    </a:cxn>
                  </a:cxnLst>
                  <a:rect l="0" t="0" r="r" b="b"/>
                  <a:pathLst>
                    <a:path w="158" h="378">
                      <a:moveTo>
                        <a:pt x="29" y="117"/>
                      </a:moveTo>
                      <a:lnTo>
                        <a:pt x="26" y="193"/>
                      </a:lnTo>
                      <a:lnTo>
                        <a:pt x="12" y="240"/>
                      </a:lnTo>
                      <a:lnTo>
                        <a:pt x="0" y="285"/>
                      </a:lnTo>
                      <a:lnTo>
                        <a:pt x="0" y="318"/>
                      </a:lnTo>
                      <a:lnTo>
                        <a:pt x="4" y="346"/>
                      </a:lnTo>
                      <a:lnTo>
                        <a:pt x="18" y="371"/>
                      </a:lnTo>
                      <a:lnTo>
                        <a:pt x="29" y="374"/>
                      </a:lnTo>
                      <a:lnTo>
                        <a:pt x="39" y="374"/>
                      </a:lnTo>
                      <a:lnTo>
                        <a:pt x="51" y="377"/>
                      </a:lnTo>
                      <a:lnTo>
                        <a:pt x="57" y="357"/>
                      </a:lnTo>
                      <a:lnTo>
                        <a:pt x="63" y="307"/>
                      </a:lnTo>
                      <a:lnTo>
                        <a:pt x="80" y="274"/>
                      </a:lnTo>
                      <a:lnTo>
                        <a:pt x="84" y="223"/>
                      </a:lnTo>
                      <a:lnTo>
                        <a:pt x="92" y="204"/>
                      </a:lnTo>
                      <a:lnTo>
                        <a:pt x="100" y="190"/>
                      </a:lnTo>
                      <a:lnTo>
                        <a:pt x="106" y="154"/>
                      </a:lnTo>
                      <a:lnTo>
                        <a:pt x="118" y="131"/>
                      </a:lnTo>
                      <a:lnTo>
                        <a:pt x="126" y="114"/>
                      </a:lnTo>
                      <a:lnTo>
                        <a:pt x="133" y="101"/>
                      </a:lnTo>
                      <a:lnTo>
                        <a:pt x="133" y="92"/>
                      </a:lnTo>
                      <a:lnTo>
                        <a:pt x="151" y="73"/>
                      </a:lnTo>
                      <a:lnTo>
                        <a:pt x="153" y="42"/>
                      </a:lnTo>
                      <a:lnTo>
                        <a:pt x="157" y="22"/>
                      </a:lnTo>
                      <a:lnTo>
                        <a:pt x="141" y="14"/>
                      </a:lnTo>
                      <a:lnTo>
                        <a:pt x="131" y="0"/>
                      </a:lnTo>
                      <a:lnTo>
                        <a:pt x="118" y="14"/>
                      </a:lnTo>
                      <a:lnTo>
                        <a:pt x="106" y="47"/>
                      </a:lnTo>
                      <a:lnTo>
                        <a:pt x="92" y="70"/>
                      </a:lnTo>
                      <a:lnTo>
                        <a:pt x="80" y="89"/>
                      </a:lnTo>
                      <a:lnTo>
                        <a:pt x="75" y="89"/>
                      </a:lnTo>
                      <a:lnTo>
                        <a:pt x="63" y="101"/>
                      </a:lnTo>
                      <a:lnTo>
                        <a:pt x="57" y="112"/>
                      </a:lnTo>
                      <a:lnTo>
                        <a:pt x="29" y="117"/>
                      </a:lnTo>
                    </a:path>
                  </a:pathLst>
                </a:custGeom>
                <a:solidFill>
                  <a:schemeClr val="bg1"/>
                </a:solidFill>
                <a:ln w="9525" cap="rnd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en-CA"/>
                </a:p>
              </p:txBody>
            </p:sp>
            <p:sp>
              <p:nvSpPr>
                <p:cNvPr id="1056" name="Freeform 32">
                  <a:extLst>
                    <a:ext uri="{FF2B5EF4-FFF2-40B4-BE49-F238E27FC236}">
                      <a16:creationId xmlns:a16="http://schemas.microsoft.com/office/drawing/2014/main" id="{2A1A8708-4FBB-4F6E-BF63-6E797FD6ACF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575" y="655"/>
                  <a:ext cx="2126" cy="1789"/>
                </a:xfrm>
                <a:custGeom>
                  <a:avLst/>
                  <a:gdLst/>
                  <a:ahLst/>
                  <a:cxnLst>
                    <a:cxn ang="0">
                      <a:pos x="124" y="750"/>
                    </a:cxn>
                    <a:cxn ang="0">
                      <a:pos x="142" y="619"/>
                    </a:cxn>
                    <a:cxn ang="0">
                      <a:pos x="214" y="544"/>
                    </a:cxn>
                    <a:cxn ang="0">
                      <a:pos x="296" y="508"/>
                    </a:cxn>
                    <a:cxn ang="0">
                      <a:pos x="319" y="432"/>
                    </a:cxn>
                    <a:cxn ang="0">
                      <a:pos x="424" y="365"/>
                    </a:cxn>
                    <a:cxn ang="0">
                      <a:pos x="492" y="271"/>
                    </a:cxn>
                    <a:cxn ang="0">
                      <a:pos x="461" y="223"/>
                    </a:cxn>
                    <a:cxn ang="0">
                      <a:pos x="467" y="179"/>
                    </a:cxn>
                    <a:cxn ang="0">
                      <a:pos x="399" y="243"/>
                    </a:cxn>
                    <a:cxn ang="0">
                      <a:pos x="377" y="371"/>
                    </a:cxn>
                    <a:cxn ang="0">
                      <a:pos x="331" y="410"/>
                    </a:cxn>
                    <a:cxn ang="0">
                      <a:pos x="307" y="343"/>
                    </a:cxn>
                    <a:cxn ang="0">
                      <a:pos x="243" y="374"/>
                    </a:cxn>
                    <a:cxn ang="0">
                      <a:pos x="226" y="324"/>
                    </a:cxn>
                    <a:cxn ang="0">
                      <a:pos x="227" y="273"/>
                    </a:cxn>
                    <a:cxn ang="0">
                      <a:pos x="296" y="240"/>
                    </a:cxn>
                    <a:cxn ang="0">
                      <a:pos x="340" y="153"/>
                    </a:cxn>
                    <a:cxn ang="0">
                      <a:pos x="412" y="53"/>
                    </a:cxn>
                    <a:cxn ang="0">
                      <a:pos x="511" y="25"/>
                    </a:cxn>
                    <a:cxn ang="0">
                      <a:pos x="642" y="103"/>
                    </a:cxn>
                    <a:cxn ang="0">
                      <a:pos x="595" y="223"/>
                    </a:cxn>
                    <a:cxn ang="0">
                      <a:pos x="642" y="285"/>
                    </a:cxn>
                    <a:cxn ang="0">
                      <a:pos x="682" y="215"/>
                    </a:cxn>
                    <a:cxn ang="0">
                      <a:pos x="859" y="187"/>
                    </a:cxn>
                    <a:cxn ang="0">
                      <a:pos x="1073" y="33"/>
                    </a:cxn>
                    <a:cxn ang="0">
                      <a:pos x="1406" y="103"/>
                    </a:cxn>
                    <a:cxn ang="0">
                      <a:pos x="2004" y="226"/>
                    </a:cxn>
                    <a:cxn ang="0">
                      <a:pos x="2057" y="298"/>
                    </a:cxn>
                    <a:cxn ang="0">
                      <a:pos x="2076" y="541"/>
                    </a:cxn>
                    <a:cxn ang="0">
                      <a:pos x="1901" y="346"/>
                    </a:cxn>
                    <a:cxn ang="0">
                      <a:pos x="1763" y="435"/>
                    </a:cxn>
                    <a:cxn ang="0">
                      <a:pos x="1954" y="775"/>
                    </a:cxn>
                    <a:cxn ang="0">
                      <a:pos x="1876" y="920"/>
                    </a:cxn>
                    <a:cxn ang="0">
                      <a:pos x="2003" y="1252"/>
                    </a:cxn>
                    <a:cxn ang="0">
                      <a:pos x="1874" y="1425"/>
                    </a:cxn>
                    <a:cxn ang="0">
                      <a:pos x="1841" y="1559"/>
                    </a:cxn>
                    <a:cxn ang="0">
                      <a:pos x="1833" y="1690"/>
                    </a:cxn>
                    <a:cxn ang="0">
                      <a:pos x="1789" y="1685"/>
                    </a:cxn>
                    <a:cxn ang="0">
                      <a:pos x="1658" y="1411"/>
                    </a:cxn>
                    <a:cxn ang="0">
                      <a:pos x="1472" y="1403"/>
                    </a:cxn>
                    <a:cxn ang="0">
                      <a:pos x="1359" y="1562"/>
                    </a:cxn>
                    <a:cxn ang="0">
                      <a:pos x="1128" y="1213"/>
                    </a:cxn>
                    <a:cxn ang="0">
                      <a:pos x="822" y="1091"/>
                    </a:cxn>
                    <a:cxn ang="0">
                      <a:pos x="1054" y="1308"/>
                    </a:cxn>
                    <a:cxn ang="0">
                      <a:pos x="784" y="1503"/>
                    </a:cxn>
                    <a:cxn ang="0">
                      <a:pos x="714" y="1319"/>
                    </a:cxn>
                    <a:cxn ang="0">
                      <a:pos x="601" y="1105"/>
                    </a:cxn>
                    <a:cxn ang="0">
                      <a:pos x="537" y="946"/>
                    </a:cxn>
                    <a:cxn ang="0">
                      <a:pos x="505" y="873"/>
                    </a:cxn>
                    <a:cxn ang="0">
                      <a:pos x="465" y="831"/>
                    </a:cxn>
                    <a:cxn ang="0">
                      <a:pos x="449" y="909"/>
                    </a:cxn>
                    <a:cxn ang="0">
                      <a:pos x="393" y="787"/>
                    </a:cxn>
                    <a:cxn ang="0">
                      <a:pos x="329" y="742"/>
                    </a:cxn>
                    <a:cxn ang="0">
                      <a:pos x="397" y="848"/>
                    </a:cxn>
                    <a:cxn ang="0">
                      <a:pos x="367" y="873"/>
                    </a:cxn>
                    <a:cxn ang="0">
                      <a:pos x="313" y="803"/>
                    </a:cxn>
                    <a:cxn ang="0">
                      <a:pos x="251" y="753"/>
                    </a:cxn>
                    <a:cxn ang="0">
                      <a:pos x="169" y="817"/>
                    </a:cxn>
                    <a:cxn ang="0">
                      <a:pos x="152" y="890"/>
                    </a:cxn>
                    <a:cxn ang="0">
                      <a:pos x="95" y="943"/>
                    </a:cxn>
                    <a:cxn ang="0">
                      <a:pos x="12" y="909"/>
                    </a:cxn>
                  </a:cxnLst>
                  <a:rect l="0" t="0" r="r" b="b"/>
                  <a:pathLst>
                    <a:path w="2126" h="1789">
                      <a:moveTo>
                        <a:pt x="0" y="803"/>
                      </a:moveTo>
                      <a:lnTo>
                        <a:pt x="19" y="778"/>
                      </a:lnTo>
                      <a:lnTo>
                        <a:pt x="31" y="759"/>
                      </a:lnTo>
                      <a:lnTo>
                        <a:pt x="56" y="759"/>
                      </a:lnTo>
                      <a:lnTo>
                        <a:pt x="84" y="764"/>
                      </a:lnTo>
                      <a:lnTo>
                        <a:pt x="103" y="753"/>
                      </a:lnTo>
                      <a:lnTo>
                        <a:pt x="124" y="750"/>
                      </a:lnTo>
                      <a:lnTo>
                        <a:pt x="126" y="717"/>
                      </a:lnTo>
                      <a:lnTo>
                        <a:pt x="138" y="695"/>
                      </a:lnTo>
                      <a:lnTo>
                        <a:pt x="109" y="669"/>
                      </a:lnTo>
                      <a:lnTo>
                        <a:pt x="105" y="650"/>
                      </a:lnTo>
                      <a:lnTo>
                        <a:pt x="107" y="622"/>
                      </a:lnTo>
                      <a:lnTo>
                        <a:pt x="128" y="622"/>
                      </a:lnTo>
                      <a:lnTo>
                        <a:pt x="142" y="619"/>
                      </a:lnTo>
                      <a:lnTo>
                        <a:pt x="144" y="622"/>
                      </a:lnTo>
                      <a:lnTo>
                        <a:pt x="159" y="605"/>
                      </a:lnTo>
                      <a:lnTo>
                        <a:pt x="175" y="597"/>
                      </a:lnTo>
                      <a:lnTo>
                        <a:pt x="181" y="597"/>
                      </a:lnTo>
                      <a:lnTo>
                        <a:pt x="191" y="580"/>
                      </a:lnTo>
                      <a:lnTo>
                        <a:pt x="202" y="575"/>
                      </a:lnTo>
                      <a:lnTo>
                        <a:pt x="214" y="544"/>
                      </a:lnTo>
                      <a:lnTo>
                        <a:pt x="222" y="552"/>
                      </a:lnTo>
                      <a:lnTo>
                        <a:pt x="237" y="533"/>
                      </a:lnTo>
                      <a:lnTo>
                        <a:pt x="239" y="533"/>
                      </a:lnTo>
                      <a:lnTo>
                        <a:pt x="259" y="510"/>
                      </a:lnTo>
                      <a:lnTo>
                        <a:pt x="270" y="508"/>
                      </a:lnTo>
                      <a:lnTo>
                        <a:pt x="286" y="508"/>
                      </a:lnTo>
                      <a:lnTo>
                        <a:pt x="296" y="508"/>
                      </a:lnTo>
                      <a:lnTo>
                        <a:pt x="288" y="480"/>
                      </a:lnTo>
                      <a:lnTo>
                        <a:pt x="284" y="457"/>
                      </a:lnTo>
                      <a:lnTo>
                        <a:pt x="280" y="410"/>
                      </a:lnTo>
                      <a:lnTo>
                        <a:pt x="303" y="407"/>
                      </a:lnTo>
                      <a:lnTo>
                        <a:pt x="315" y="399"/>
                      </a:lnTo>
                      <a:lnTo>
                        <a:pt x="309" y="418"/>
                      </a:lnTo>
                      <a:lnTo>
                        <a:pt x="319" y="432"/>
                      </a:lnTo>
                      <a:lnTo>
                        <a:pt x="329" y="449"/>
                      </a:lnTo>
                      <a:lnTo>
                        <a:pt x="334" y="460"/>
                      </a:lnTo>
                      <a:lnTo>
                        <a:pt x="362" y="457"/>
                      </a:lnTo>
                      <a:lnTo>
                        <a:pt x="385" y="416"/>
                      </a:lnTo>
                      <a:lnTo>
                        <a:pt x="402" y="396"/>
                      </a:lnTo>
                      <a:lnTo>
                        <a:pt x="412" y="382"/>
                      </a:lnTo>
                      <a:lnTo>
                        <a:pt x="424" y="365"/>
                      </a:lnTo>
                      <a:lnTo>
                        <a:pt x="435" y="343"/>
                      </a:lnTo>
                      <a:lnTo>
                        <a:pt x="445" y="351"/>
                      </a:lnTo>
                      <a:lnTo>
                        <a:pt x="445" y="338"/>
                      </a:lnTo>
                      <a:lnTo>
                        <a:pt x="451" y="329"/>
                      </a:lnTo>
                      <a:lnTo>
                        <a:pt x="469" y="335"/>
                      </a:lnTo>
                      <a:lnTo>
                        <a:pt x="498" y="371"/>
                      </a:lnTo>
                      <a:lnTo>
                        <a:pt x="492" y="271"/>
                      </a:lnTo>
                      <a:lnTo>
                        <a:pt x="467" y="315"/>
                      </a:lnTo>
                      <a:lnTo>
                        <a:pt x="447" y="312"/>
                      </a:lnTo>
                      <a:lnTo>
                        <a:pt x="441" y="285"/>
                      </a:lnTo>
                      <a:lnTo>
                        <a:pt x="441" y="271"/>
                      </a:lnTo>
                      <a:lnTo>
                        <a:pt x="435" y="262"/>
                      </a:lnTo>
                      <a:lnTo>
                        <a:pt x="451" y="240"/>
                      </a:lnTo>
                      <a:lnTo>
                        <a:pt x="461" y="223"/>
                      </a:lnTo>
                      <a:lnTo>
                        <a:pt x="470" y="218"/>
                      </a:lnTo>
                      <a:lnTo>
                        <a:pt x="478" y="215"/>
                      </a:lnTo>
                      <a:lnTo>
                        <a:pt x="484" y="201"/>
                      </a:lnTo>
                      <a:lnTo>
                        <a:pt x="492" y="198"/>
                      </a:lnTo>
                      <a:lnTo>
                        <a:pt x="502" y="198"/>
                      </a:lnTo>
                      <a:lnTo>
                        <a:pt x="484" y="173"/>
                      </a:lnTo>
                      <a:lnTo>
                        <a:pt x="467" y="179"/>
                      </a:lnTo>
                      <a:lnTo>
                        <a:pt x="455" y="179"/>
                      </a:lnTo>
                      <a:lnTo>
                        <a:pt x="445" y="170"/>
                      </a:lnTo>
                      <a:lnTo>
                        <a:pt x="445" y="187"/>
                      </a:lnTo>
                      <a:lnTo>
                        <a:pt x="435" y="204"/>
                      </a:lnTo>
                      <a:lnTo>
                        <a:pt x="422" y="232"/>
                      </a:lnTo>
                      <a:lnTo>
                        <a:pt x="408" y="243"/>
                      </a:lnTo>
                      <a:lnTo>
                        <a:pt x="399" y="243"/>
                      </a:lnTo>
                      <a:lnTo>
                        <a:pt x="395" y="262"/>
                      </a:lnTo>
                      <a:lnTo>
                        <a:pt x="395" y="271"/>
                      </a:lnTo>
                      <a:lnTo>
                        <a:pt x="387" y="279"/>
                      </a:lnTo>
                      <a:lnTo>
                        <a:pt x="397" y="312"/>
                      </a:lnTo>
                      <a:lnTo>
                        <a:pt x="402" y="329"/>
                      </a:lnTo>
                      <a:lnTo>
                        <a:pt x="391" y="354"/>
                      </a:lnTo>
                      <a:lnTo>
                        <a:pt x="377" y="371"/>
                      </a:lnTo>
                      <a:lnTo>
                        <a:pt x="373" y="396"/>
                      </a:lnTo>
                      <a:lnTo>
                        <a:pt x="366" y="416"/>
                      </a:lnTo>
                      <a:lnTo>
                        <a:pt x="358" y="416"/>
                      </a:lnTo>
                      <a:lnTo>
                        <a:pt x="346" y="418"/>
                      </a:lnTo>
                      <a:lnTo>
                        <a:pt x="334" y="427"/>
                      </a:lnTo>
                      <a:lnTo>
                        <a:pt x="331" y="424"/>
                      </a:lnTo>
                      <a:lnTo>
                        <a:pt x="331" y="410"/>
                      </a:lnTo>
                      <a:lnTo>
                        <a:pt x="329" y="388"/>
                      </a:lnTo>
                      <a:lnTo>
                        <a:pt x="319" y="388"/>
                      </a:lnTo>
                      <a:lnTo>
                        <a:pt x="313" y="374"/>
                      </a:lnTo>
                      <a:lnTo>
                        <a:pt x="315" y="354"/>
                      </a:lnTo>
                      <a:lnTo>
                        <a:pt x="317" y="343"/>
                      </a:lnTo>
                      <a:lnTo>
                        <a:pt x="315" y="338"/>
                      </a:lnTo>
                      <a:lnTo>
                        <a:pt x="307" y="343"/>
                      </a:lnTo>
                      <a:lnTo>
                        <a:pt x="303" y="343"/>
                      </a:lnTo>
                      <a:lnTo>
                        <a:pt x="297" y="340"/>
                      </a:lnTo>
                      <a:lnTo>
                        <a:pt x="294" y="338"/>
                      </a:lnTo>
                      <a:lnTo>
                        <a:pt x="284" y="349"/>
                      </a:lnTo>
                      <a:lnTo>
                        <a:pt x="274" y="363"/>
                      </a:lnTo>
                      <a:lnTo>
                        <a:pt x="264" y="377"/>
                      </a:lnTo>
                      <a:lnTo>
                        <a:pt x="243" y="374"/>
                      </a:lnTo>
                      <a:lnTo>
                        <a:pt x="229" y="371"/>
                      </a:lnTo>
                      <a:lnTo>
                        <a:pt x="220" y="357"/>
                      </a:lnTo>
                      <a:lnTo>
                        <a:pt x="220" y="349"/>
                      </a:lnTo>
                      <a:lnTo>
                        <a:pt x="226" y="338"/>
                      </a:lnTo>
                      <a:lnTo>
                        <a:pt x="233" y="329"/>
                      </a:lnTo>
                      <a:lnTo>
                        <a:pt x="239" y="318"/>
                      </a:lnTo>
                      <a:lnTo>
                        <a:pt x="226" y="324"/>
                      </a:lnTo>
                      <a:lnTo>
                        <a:pt x="220" y="310"/>
                      </a:lnTo>
                      <a:lnTo>
                        <a:pt x="220" y="301"/>
                      </a:lnTo>
                      <a:lnTo>
                        <a:pt x="239" y="298"/>
                      </a:lnTo>
                      <a:lnTo>
                        <a:pt x="257" y="296"/>
                      </a:lnTo>
                      <a:lnTo>
                        <a:pt x="245" y="287"/>
                      </a:lnTo>
                      <a:lnTo>
                        <a:pt x="227" y="290"/>
                      </a:lnTo>
                      <a:lnTo>
                        <a:pt x="227" y="273"/>
                      </a:lnTo>
                      <a:lnTo>
                        <a:pt x="235" y="262"/>
                      </a:lnTo>
                      <a:lnTo>
                        <a:pt x="253" y="251"/>
                      </a:lnTo>
                      <a:lnTo>
                        <a:pt x="259" y="240"/>
                      </a:lnTo>
                      <a:lnTo>
                        <a:pt x="264" y="234"/>
                      </a:lnTo>
                      <a:lnTo>
                        <a:pt x="278" y="232"/>
                      </a:lnTo>
                      <a:lnTo>
                        <a:pt x="290" y="234"/>
                      </a:lnTo>
                      <a:lnTo>
                        <a:pt x="296" y="240"/>
                      </a:lnTo>
                      <a:lnTo>
                        <a:pt x="305" y="232"/>
                      </a:lnTo>
                      <a:lnTo>
                        <a:pt x="296" y="229"/>
                      </a:lnTo>
                      <a:lnTo>
                        <a:pt x="296" y="206"/>
                      </a:lnTo>
                      <a:lnTo>
                        <a:pt x="321" y="181"/>
                      </a:lnTo>
                      <a:lnTo>
                        <a:pt x="334" y="165"/>
                      </a:lnTo>
                      <a:lnTo>
                        <a:pt x="342" y="162"/>
                      </a:lnTo>
                      <a:lnTo>
                        <a:pt x="340" y="153"/>
                      </a:lnTo>
                      <a:lnTo>
                        <a:pt x="352" y="137"/>
                      </a:lnTo>
                      <a:lnTo>
                        <a:pt x="366" y="112"/>
                      </a:lnTo>
                      <a:lnTo>
                        <a:pt x="381" y="100"/>
                      </a:lnTo>
                      <a:lnTo>
                        <a:pt x="369" y="89"/>
                      </a:lnTo>
                      <a:lnTo>
                        <a:pt x="401" y="64"/>
                      </a:lnTo>
                      <a:lnTo>
                        <a:pt x="414" y="67"/>
                      </a:lnTo>
                      <a:lnTo>
                        <a:pt x="412" y="53"/>
                      </a:lnTo>
                      <a:lnTo>
                        <a:pt x="439" y="50"/>
                      </a:lnTo>
                      <a:lnTo>
                        <a:pt x="490" y="6"/>
                      </a:lnTo>
                      <a:lnTo>
                        <a:pt x="498" y="0"/>
                      </a:lnTo>
                      <a:lnTo>
                        <a:pt x="488" y="33"/>
                      </a:lnTo>
                      <a:lnTo>
                        <a:pt x="500" y="17"/>
                      </a:lnTo>
                      <a:lnTo>
                        <a:pt x="513" y="11"/>
                      </a:lnTo>
                      <a:lnTo>
                        <a:pt x="511" y="25"/>
                      </a:lnTo>
                      <a:lnTo>
                        <a:pt x="550" y="8"/>
                      </a:lnTo>
                      <a:lnTo>
                        <a:pt x="568" y="22"/>
                      </a:lnTo>
                      <a:lnTo>
                        <a:pt x="542" y="36"/>
                      </a:lnTo>
                      <a:lnTo>
                        <a:pt x="552" y="53"/>
                      </a:lnTo>
                      <a:lnTo>
                        <a:pt x="589" y="50"/>
                      </a:lnTo>
                      <a:lnTo>
                        <a:pt x="645" y="75"/>
                      </a:lnTo>
                      <a:lnTo>
                        <a:pt x="642" y="103"/>
                      </a:lnTo>
                      <a:lnTo>
                        <a:pt x="618" y="128"/>
                      </a:lnTo>
                      <a:lnTo>
                        <a:pt x="583" y="142"/>
                      </a:lnTo>
                      <a:lnTo>
                        <a:pt x="577" y="170"/>
                      </a:lnTo>
                      <a:lnTo>
                        <a:pt x="579" y="198"/>
                      </a:lnTo>
                      <a:lnTo>
                        <a:pt x="589" y="204"/>
                      </a:lnTo>
                      <a:lnTo>
                        <a:pt x="591" y="218"/>
                      </a:lnTo>
                      <a:lnTo>
                        <a:pt x="595" y="223"/>
                      </a:lnTo>
                      <a:lnTo>
                        <a:pt x="603" y="229"/>
                      </a:lnTo>
                      <a:lnTo>
                        <a:pt x="605" y="245"/>
                      </a:lnTo>
                      <a:lnTo>
                        <a:pt x="616" y="265"/>
                      </a:lnTo>
                      <a:lnTo>
                        <a:pt x="616" y="273"/>
                      </a:lnTo>
                      <a:lnTo>
                        <a:pt x="628" y="273"/>
                      </a:lnTo>
                      <a:lnTo>
                        <a:pt x="632" y="279"/>
                      </a:lnTo>
                      <a:lnTo>
                        <a:pt x="642" y="285"/>
                      </a:lnTo>
                      <a:lnTo>
                        <a:pt x="647" y="276"/>
                      </a:lnTo>
                      <a:lnTo>
                        <a:pt x="653" y="262"/>
                      </a:lnTo>
                      <a:lnTo>
                        <a:pt x="657" y="254"/>
                      </a:lnTo>
                      <a:lnTo>
                        <a:pt x="667" y="259"/>
                      </a:lnTo>
                      <a:lnTo>
                        <a:pt x="679" y="240"/>
                      </a:lnTo>
                      <a:lnTo>
                        <a:pt x="679" y="226"/>
                      </a:lnTo>
                      <a:lnTo>
                        <a:pt x="682" y="215"/>
                      </a:lnTo>
                      <a:lnTo>
                        <a:pt x="684" y="206"/>
                      </a:lnTo>
                      <a:lnTo>
                        <a:pt x="708" y="198"/>
                      </a:lnTo>
                      <a:lnTo>
                        <a:pt x="727" y="190"/>
                      </a:lnTo>
                      <a:lnTo>
                        <a:pt x="752" y="179"/>
                      </a:lnTo>
                      <a:lnTo>
                        <a:pt x="782" y="187"/>
                      </a:lnTo>
                      <a:lnTo>
                        <a:pt x="811" y="187"/>
                      </a:lnTo>
                      <a:lnTo>
                        <a:pt x="859" y="187"/>
                      </a:lnTo>
                      <a:lnTo>
                        <a:pt x="867" y="120"/>
                      </a:lnTo>
                      <a:lnTo>
                        <a:pt x="894" y="123"/>
                      </a:lnTo>
                      <a:lnTo>
                        <a:pt x="914" y="173"/>
                      </a:lnTo>
                      <a:lnTo>
                        <a:pt x="918" y="131"/>
                      </a:lnTo>
                      <a:lnTo>
                        <a:pt x="1007" y="8"/>
                      </a:lnTo>
                      <a:lnTo>
                        <a:pt x="1042" y="8"/>
                      </a:lnTo>
                      <a:lnTo>
                        <a:pt x="1073" y="33"/>
                      </a:lnTo>
                      <a:lnTo>
                        <a:pt x="1114" y="31"/>
                      </a:lnTo>
                      <a:lnTo>
                        <a:pt x="1168" y="75"/>
                      </a:lnTo>
                      <a:lnTo>
                        <a:pt x="1231" y="100"/>
                      </a:lnTo>
                      <a:lnTo>
                        <a:pt x="1275" y="95"/>
                      </a:lnTo>
                      <a:lnTo>
                        <a:pt x="1334" y="123"/>
                      </a:lnTo>
                      <a:lnTo>
                        <a:pt x="1382" y="123"/>
                      </a:lnTo>
                      <a:lnTo>
                        <a:pt x="1406" y="103"/>
                      </a:lnTo>
                      <a:lnTo>
                        <a:pt x="1460" y="103"/>
                      </a:lnTo>
                      <a:lnTo>
                        <a:pt x="1489" y="126"/>
                      </a:lnTo>
                      <a:lnTo>
                        <a:pt x="1563" y="126"/>
                      </a:lnTo>
                      <a:lnTo>
                        <a:pt x="1625" y="162"/>
                      </a:lnTo>
                      <a:lnTo>
                        <a:pt x="1736" y="156"/>
                      </a:lnTo>
                      <a:lnTo>
                        <a:pt x="1917" y="173"/>
                      </a:lnTo>
                      <a:lnTo>
                        <a:pt x="2004" y="226"/>
                      </a:lnTo>
                      <a:lnTo>
                        <a:pt x="2078" y="259"/>
                      </a:lnTo>
                      <a:lnTo>
                        <a:pt x="2125" y="287"/>
                      </a:lnTo>
                      <a:lnTo>
                        <a:pt x="2111" y="296"/>
                      </a:lnTo>
                      <a:lnTo>
                        <a:pt x="2078" y="273"/>
                      </a:lnTo>
                      <a:lnTo>
                        <a:pt x="2003" y="265"/>
                      </a:lnTo>
                      <a:lnTo>
                        <a:pt x="2024" y="287"/>
                      </a:lnTo>
                      <a:lnTo>
                        <a:pt x="2057" y="298"/>
                      </a:lnTo>
                      <a:lnTo>
                        <a:pt x="2047" y="335"/>
                      </a:lnTo>
                      <a:lnTo>
                        <a:pt x="2012" y="357"/>
                      </a:lnTo>
                      <a:lnTo>
                        <a:pt x="2001" y="393"/>
                      </a:lnTo>
                      <a:lnTo>
                        <a:pt x="2047" y="427"/>
                      </a:lnTo>
                      <a:lnTo>
                        <a:pt x="2080" y="471"/>
                      </a:lnTo>
                      <a:lnTo>
                        <a:pt x="2098" y="536"/>
                      </a:lnTo>
                      <a:lnTo>
                        <a:pt x="2076" y="541"/>
                      </a:lnTo>
                      <a:lnTo>
                        <a:pt x="2030" y="522"/>
                      </a:lnTo>
                      <a:lnTo>
                        <a:pt x="1981" y="474"/>
                      </a:lnTo>
                      <a:lnTo>
                        <a:pt x="1962" y="449"/>
                      </a:lnTo>
                      <a:lnTo>
                        <a:pt x="1950" y="416"/>
                      </a:lnTo>
                      <a:lnTo>
                        <a:pt x="1938" y="365"/>
                      </a:lnTo>
                      <a:lnTo>
                        <a:pt x="1919" y="349"/>
                      </a:lnTo>
                      <a:lnTo>
                        <a:pt x="1901" y="346"/>
                      </a:lnTo>
                      <a:lnTo>
                        <a:pt x="1886" y="351"/>
                      </a:lnTo>
                      <a:lnTo>
                        <a:pt x="1903" y="391"/>
                      </a:lnTo>
                      <a:lnTo>
                        <a:pt x="1857" y="396"/>
                      </a:lnTo>
                      <a:lnTo>
                        <a:pt x="1835" y="377"/>
                      </a:lnTo>
                      <a:lnTo>
                        <a:pt x="1794" y="388"/>
                      </a:lnTo>
                      <a:lnTo>
                        <a:pt x="1763" y="418"/>
                      </a:lnTo>
                      <a:lnTo>
                        <a:pt x="1763" y="435"/>
                      </a:lnTo>
                      <a:lnTo>
                        <a:pt x="1775" y="463"/>
                      </a:lnTo>
                      <a:lnTo>
                        <a:pt x="1824" y="471"/>
                      </a:lnTo>
                      <a:lnTo>
                        <a:pt x="1863" y="505"/>
                      </a:lnTo>
                      <a:lnTo>
                        <a:pt x="1929" y="597"/>
                      </a:lnTo>
                      <a:lnTo>
                        <a:pt x="1956" y="658"/>
                      </a:lnTo>
                      <a:lnTo>
                        <a:pt x="1960" y="722"/>
                      </a:lnTo>
                      <a:lnTo>
                        <a:pt x="1954" y="775"/>
                      </a:lnTo>
                      <a:lnTo>
                        <a:pt x="1938" y="775"/>
                      </a:lnTo>
                      <a:lnTo>
                        <a:pt x="1921" y="756"/>
                      </a:lnTo>
                      <a:lnTo>
                        <a:pt x="1896" y="781"/>
                      </a:lnTo>
                      <a:lnTo>
                        <a:pt x="1870" y="803"/>
                      </a:lnTo>
                      <a:lnTo>
                        <a:pt x="1866" y="840"/>
                      </a:lnTo>
                      <a:lnTo>
                        <a:pt x="1894" y="884"/>
                      </a:lnTo>
                      <a:lnTo>
                        <a:pt x="1876" y="920"/>
                      </a:lnTo>
                      <a:lnTo>
                        <a:pt x="1870" y="982"/>
                      </a:lnTo>
                      <a:lnTo>
                        <a:pt x="1903" y="1021"/>
                      </a:lnTo>
                      <a:lnTo>
                        <a:pt x="1940" y="1032"/>
                      </a:lnTo>
                      <a:lnTo>
                        <a:pt x="1979" y="1074"/>
                      </a:lnTo>
                      <a:lnTo>
                        <a:pt x="2012" y="1130"/>
                      </a:lnTo>
                      <a:lnTo>
                        <a:pt x="2014" y="1213"/>
                      </a:lnTo>
                      <a:lnTo>
                        <a:pt x="2003" y="1252"/>
                      </a:lnTo>
                      <a:lnTo>
                        <a:pt x="1968" y="1286"/>
                      </a:lnTo>
                      <a:lnTo>
                        <a:pt x="1925" y="1303"/>
                      </a:lnTo>
                      <a:lnTo>
                        <a:pt x="1898" y="1328"/>
                      </a:lnTo>
                      <a:lnTo>
                        <a:pt x="1882" y="1314"/>
                      </a:lnTo>
                      <a:lnTo>
                        <a:pt x="1868" y="1328"/>
                      </a:lnTo>
                      <a:lnTo>
                        <a:pt x="1864" y="1389"/>
                      </a:lnTo>
                      <a:lnTo>
                        <a:pt x="1874" y="1425"/>
                      </a:lnTo>
                      <a:lnTo>
                        <a:pt x="1917" y="1467"/>
                      </a:lnTo>
                      <a:lnTo>
                        <a:pt x="1934" y="1509"/>
                      </a:lnTo>
                      <a:lnTo>
                        <a:pt x="1948" y="1531"/>
                      </a:lnTo>
                      <a:lnTo>
                        <a:pt x="1944" y="1576"/>
                      </a:lnTo>
                      <a:lnTo>
                        <a:pt x="1917" y="1612"/>
                      </a:lnTo>
                      <a:lnTo>
                        <a:pt x="1888" y="1612"/>
                      </a:lnTo>
                      <a:lnTo>
                        <a:pt x="1841" y="1559"/>
                      </a:lnTo>
                      <a:lnTo>
                        <a:pt x="1808" y="1540"/>
                      </a:lnTo>
                      <a:lnTo>
                        <a:pt x="1794" y="1529"/>
                      </a:lnTo>
                      <a:lnTo>
                        <a:pt x="1781" y="1556"/>
                      </a:lnTo>
                      <a:lnTo>
                        <a:pt x="1785" y="1596"/>
                      </a:lnTo>
                      <a:lnTo>
                        <a:pt x="1796" y="1626"/>
                      </a:lnTo>
                      <a:lnTo>
                        <a:pt x="1804" y="1674"/>
                      </a:lnTo>
                      <a:lnTo>
                        <a:pt x="1833" y="1690"/>
                      </a:lnTo>
                      <a:lnTo>
                        <a:pt x="1824" y="1715"/>
                      </a:lnTo>
                      <a:lnTo>
                        <a:pt x="1826" y="1752"/>
                      </a:lnTo>
                      <a:lnTo>
                        <a:pt x="1835" y="1788"/>
                      </a:lnTo>
                      <a:lnTo>
                        <a:pt x="1816" y="1785"/>
                      </a:lnTo>
                      <a:lnTo>
                        <a:pt x="1794" y="1743"/>
                      </a:lnTo>
                      <a:lnTo>
                        <a:pt x="1796" y="1699"/>
                      </a:lnTo>
                      <a:lnTo>
                        <a:pt x="1789" y="1685"/>
                      </a:lnTo>
                      <a:lnTo>
                        <a:pt x="1781" y="1635"/>
                      </a:lnTo>
                      <a:lnTo>
                        <a:pt x="1771" y="1621"/>
                      </a:lnTo>
                      <a:lnTo>
                        <a:pt x="1767" y="1551"/>
                      </a:lnTo>
                      <a:lnTo>
                        <a:pt x="1754" y="1509"/>
                      </a:lnTo>
                      <a:lnTo>
                        <a:pt x="1730" y="1470"/>
                      </a:lnTo>
                      <a:lnTo>
                        <a:pt x="1688" y="1448"/>
                      </a:lnTo>
                      <a:lnTo>
                        <a:pt x="1658" y="1411"/>
                      </a:lnTo>
                      <a:lnTo>
                        <a:pt x="1647" y="1384"/>
                      </a:lnTo>
                      <a:lnTo>
                        <a:pt x="1625" y="1353"/>
                      </a:lnTo>
                      <a:lnTo>
                        <a:pt x="1592" y="1283"/>
                      </a:lnTo>
                      <a:lnTo>
                        <a:pt x="1563" y="1289"/>
                      </a:lnTo>
                      <a:lnTo>
                        <a:pt x="1524" y="1322"/>
                      </a:lnTo>
                      <a:lnTo>
                        <a:pt x="1507" y="1350"/>
                      </a:lnTo>
                      <a:lnTo>
                        <a:pt x="1472" y="1403"/>
                      </a:lnTo>
                      <a:lnTo>
                        <a:pt x="1446" y="1459"/>
                      </a:lnTo>
                      <a:lnTo>
                        <a:pt x="1437" y="1478"/>
                      </a:lnTo>
                      <a:lnTo>
                        <a:pt x="1446" y="1543"/>
                      </a:lnTo>
                      <a:lnTo>
                        <a:pt x="1445" y="1607"/>
                      </a:lnTo>
                      <a:lnTo>
                        <a:pt x="1413" y="1651"/>
                      </a:lnTo>
                      <a:lnTo>
                        <a:pt x="1396" y="1654"/>
                      </a:lnTo>
                      <a:lnTo>
                        <a:pt x="1359" y="1562"/>
                      </a:lnTo>
                      <a:lnTo>
                        <a:pt x="1330" y="1498"/>
                      </a:lnTo>
                      <a:lnTo>
                        <a:pt x="1272" y="1375"/>
                      </a:lnTo>
                      <a:lnTo>
                        <a:pt x="1270" y="1328"/>
                      </a:lnTo>
                      <a:lnTo>
                        <a:pt x="1256" y="1305"/>
                      </a:lnTo>
                      <a:lnTo>
                        <a:pt x="1246" y="1336"/>
                      </a:lnTo>
                      <a:lnTo>
                        <a:pt x="1196" y="1266"/>
                      </a:lnTo>
                      <a:lnTo>
                        <a:pt x="1128" y="1213"/>
                      </a:lnTo>
                      <a:lnTo>
                        <a:pt x="1085" y="1225"/>
                      </a:lnTo>
                      <a:lnTo>
                        <a:pt x="1023" y="1219"/>
                      </a:lnTo>
                      <a:lnTo>
                        <a:pt x="993" y="1180"/>
                      </a:lnTo>
                      <a:lnTo>
                        <a:pt x="960" y="1185"/>
                      </a:lnTo>
                      <a:lnTo>
                        <a:pt x="914" y="1169"/>
                      </a:lnTo>
                      <a:lnTo>
                        <a:pt x="817" y="1038"/>
                      </a:lnTo>
                      <a:lnTo>
                        <a:pt x="822" y="1091"/>
                      </a:lnTo>
                      <a:lnTo>
                        <a:pt x="852" y="1166"/>
                      </a:lnTo>
                      <a:lnTo>
                        <a:pt x="885" y="1219"/>
                      </a:lnTo>
                      <a:lnTo>
                        <a:pt x="920" y="1247"/>
                      </a:lnTo>
                      <a:lnTo>
                        <a:pt x="958" y="1225"/>
                      </a:lnTo>
                      <a:lnTo>
                        <a:pt x="990" y="1225"/>
                      </a:lnTo>
                      <a:lnTo>
                        <a:pt x="1030" y="1272"/>
                      </a:lnTo>
                      <a:lnTo>
                        <a:pt x="1054" y="1308"/>
                      </a:lnTo>
                      <a:lnTo>
                        <a:pt x="1050" y="1331"/>
                      </a:lnTo>
                      <a:lnTo>
                        <a:pt x="980" y="1434"/>
                      </a:lnTo>
                      <a:lnTo>
                        <a:pt x="933" y="1473"/>
                      </a:lnTo>
                      <a:lnTo>
                        <a:pt x="836" y="1523"/>
                      </a:lnTo>
                      <a:lnTo>
                        <a:pt x="807" y="1540"/>
                      </a:lnTo>
                      <a:lnTo>
                        <a:pt x="789" y="1523"/>
                      </a:lnTo>
                      <a:lnTo>
                        <a:pt x="784" y="1503"/>
                      </a:lnTo>
                      <a:lnTo>
                        <a:pt x="782" y="1473"/>
                      </a:lnTo>
                      <a:lnTo>
                        <a:pt x="774" y="1442"/>
                      </a:lnTo>
                      <a:lnTo>
                        <a:pt x="760" y="1417"/>
                      </a:lnTo>
                      <a:lnTo>
                        <a:pt x="749" y="1395"/>
                      </a:lnTo>
                      <a:lnTo>
                        <a:pt x="731" y="1364"/>
                      </a:lnTo>
                      <a:lnTo>
                        <a:pt x="721" y="1344"/>
                      </a:lnTo>
                      <a:lnTo>
                        <a:pt x="714" y="1319"/>
                      </a:lnTo>
                      <a:lnTo>
                        <a:pt x="700" y="1297"/>
                      </a:lnTo>
                      <a:lnTo>
                        <a:pt x="679" y="1241"/>
                      </a:lnTo>
                      <a:lnTo>
                        <a:pt x="667" y="1219"/>
                      </a:lnTo>
                      <a:lnTo>
                        <a:pt x="651" y="1188"/>
                      </a:lnTo>
                      <a:lnTo>
                        <a:pt x="626" y="1146"/>
                      </a:lnTo>
                      <a:lnTo>
                        <a:pt x="612" y="1121"/>
                      </a:lnTo>
                      <a:lnTo>
                        <a:pt x="601" y="1105"/>
                      </a:lnTo>
                      <a:lnTo>
                        <a:pt x="587" y="1068"/>
                      </a:lnTo>
                      <a:lnTo>
                        <a:pt x="628" y="1035"/>
                      </a:lnTo>
                      <a:lnTo>
                        <a:pt x="645" y="962"/>
                      </a:lnTo>
                      <a:lnTo>
                        <a:pt x="607" y="943"/>
                      </a:lnTo>
                      <a:lnTo>
                        <a:pt x="554" y="954"/>
                      </a:lnTo>
                      <a:lnTo>
                        <a:pt x="542" y="946"/>
                      </a:lnTo>
                      <a:lnTo>
                        <a:pt x="537" y="946"/>
                      </a:lnTo>
                      <a:lnTo>
                        <a:pt x="529" y="946"/>
                      </a:lnTo>
                      <a:lnTo>
                        <a:pt x="523" y="946"/>
                      </a:lnTo>
                      <a:lnTo>
                        <a:pt x="521" y="932"/>
                      </a:lnTo>
                      <a:lnTo>
                        <a:pt x="517" y="920"/>
                      </a:lnTo>
                      <a:lnTo>
                        <a:pt x="517" y="898"/>
                      </a:lnTo>
                      <a:lnTo>
                        <a:pt x="507" y="887"/>
                      </a:lnTo>
                      <a:lnTo>
                        <a:pt x="505" y="873"/>
                      </a:lnTo>
                      <a:lnTo>
                        <a:pt x="500" y="870"/>
                      </a:lnTo>
                      <a:lnTo>
                        <a:pt x="494" y="859"/>
                      </a:lnTo>
                      <a:lnTo>
                        <a:pt x="492" y="848"/>
                      </a:lnTo>
                      <a:lnTo>
                        <a:pt x="488" y="837"/>
                      </a:lnTo>
                      <a:lnTo>
                        <a:pt x="484" y="831"/>
                      </a:lnTo>
                      <a:lnTo>
                        <a:pt x="472" y="831"/>
                      </a:lnTo>
                      <a:lnTo>
                        <a:pt x="465" y="831"/>
                      </a:lnTo>
                      <a:lnTo>
                        <a:pt x="461" y="831"/>
                      </a:lnTo>
                      <a:lnTo>
                        <a:pt x="459" y="845"/>
                      </a:lnTo>
                      <a:lnTo>
                        <a:pt x="459" y="859"/>
                      </a:lnTo>
                      <a:lnTo>
                        <a:pt x="459" y="876"/>
                      </a:lnTo>
                      <a:lnTo>
                        <a:pt x="459" y="893"/>
                      </a:lnTo>
                      <a:lnTo>
                        <a:pt x="459" y="904"/>
                      </a:lnTo>
                      <a:lnTo>
                        <a:pt x="449" y="909"/>
                      </a:lnTo>
                      <a:lnTo>
                        <a:pt x="441" y="920"/>
                      </a:lnTo>
                      <a:lnTo>
                        <a:pt x="430" y="904"/>
                      </a:lnTo>
                      <a:lnTo>
                        <a:pt x="422" y="881"/>
                      </a:lnTo>
                      <a:lnTo>
                        <a:pt x="424" y="856"/>
                      </a:lnTo>
                      <a:lnTo>
                        <a:pt x="412" y="823"/>
                      </a:lnTo>
                      <a:lnTo>
                        <a:pt x="406" y="801"/>
                      </a:lnTo>
                      <a:lnTo>
                        <a:pt x="393" y="787"/>
                      </a:lnTo>
                      <a:lnTo>
                        <a:pt x="377" y="773"/>
                      </a:lnTo>
                      <a:lnTo>
                        <a:pt x="369" y="753"/>
                      </a:lnTo>
                      <a:lnTo>
                        <a:pt x="364" y="739"/>
                      </a:lnTo>
                      <a:lnTo>
                        <a:pt x="350" y="736"/>
                      </a:lnTo>
                      <a:lnTo>
                        <a:pt x="346" y="728"/>
                      </a:lnTo>
                      <a:lnTo>
                        <a:pt x="336" y="728"/>
                      </a:lnTo>
                      <a:lnTo>
                        <a:pt x="329" y="742"/>
                      </a:lnTo>
                      <a:lnTo>
                        <a:pt x="321" y="753"/>
                      </a:lnTo>
                      <a:lnTo>
                        <a:pt x="338" y="767"/>
                      </a:lnTo>
                      <a:lnTo>
                        <a:pt x="348" y="787"/>
                      </a:lnTo>
                      <a:lnTo>
                        <a:pt x="366" y="812"/>
                      </a:lnTo>
                      <a:lnTo>
                        <a:pt x="373" y="823"/>
                      </a:lnTo>
                      <a:lnTo>
                        <a:pt x="387" y="831"/>
                      </a:lnTo>
                      <a:lnTo>
                        <a:pt x="397" y="848"/>
                      </a:lnTo>
                      <a:lnTo>
                        <a:pt x="385" y="868"/>
                      </a:lnTo>
                      <a:lnTo>
                        <a:pt x="383" y="859"/>
                      </a:lnTo>
                      <a:lnTo>
                        <a:pt x="383" y="848"/>
                      </a:lnTo>
                      <a:lnTo>
                        <a:pt x="377" y="873"/>
                      </a:lnTo>
                      <a:lnTo>
                        <a:pt x="375" y="895"/>
                      </a:lnTo>
                      <a:lnTo>
                        <a:pt x="364" y="901"/>
                      </a:lnTo>
                      <a:lnTo>
                        <a:pt x="367" y="873"/>
                      </a:lnTo>
                      <a:lnTo>
                        <a:pt x="366" y="859"/>
                      </a:lnTo>
                      <a:lnTo>
                        <a:pt x="352" y="851"/>
                      </a:lnTo>
                      <a:lnTo>
                        <a:pt x="346" y="845"/>
                      </a:lnTo>
                      <a:lnTo>
                        <a:pt x="340" y="834"/>
                      </a:lnTo>
                      <a:lnTo>
                        <a:pt x="329" y="828"/>
                      </a:lnTo>
                      <a:lnTo>
                        <a:pt x="321" y="820"/>
                      </a:lnTo>
                      <a:lnTo>
                        <a:pt x="313" y="803"/>
                      </a:lnTo>
                      <a:lnTo>
                        <a:pt x="303" y="795"/>
                      </a:lnTo>
                      <a:lnTo>
                        <a:pt x="297" y="778"/>
                      </a:lnTo>
                      <a:lnTo>
                        <a:pt x="296" y="764"/>
                      </a:lnTo>
                      <a:lnTo>
                        <a:pt x="288" y="759"/>
                      </a:lnTo>
                      <a:lnTo>
                        <a:pt x="280" y="750"/>
                      </a:lnTo>
                      <a:lnTo>
                        <a:pt x="264" y="750"/>
                      </a:lnTo>
                      <a:lnTo>
                        <a:pt x="251" y="753"/>
                      </a:lnTo>
                      <a:lnTo>
                        <a:pt x="235" y="750"/>
                      </a:lnTo>
                      <a:lnTo>
                        <a:pt x="208" y="753"/>
                      </a:lnTo>
                      <a:lnTo>
                        <a:pt x="189" y="756"/>
                      </a:lnTo>
                      <a:lnTo>
                        <a:pt x="183" y="762"/>
                      </a:lnTo>
                      <a:lnTo>
                        <a:pt x="181" y="778"/>
                      </a:lnTo>
                      <a:lnTo>
                        <a:pt x="181" y="798"/>
                      </a:lnTo>
                      <a:lnTo>
                        <a:pt x="169" y="817"/>
                      </a:lnTo>
                      <a:lnTo>
                        <a:pt x="161" y="826"/>
                      </a:lnTo>
                      <a:lnTo>
                        <a:pt x="157" y="831"/>
                      </a:lnTo>
                      <a:lnTo>
                        <a:pt x="152" y="845"/>
                      </a:lnTo>
                      <a:lnTo>
                        <a:pt x="148" y="856"/>
                      </a:lnTo>
                      <a:lnTo>
                        <a:pt x="154" y="865"/>
                      </a:lnTo>
                      <a:lnTo>
                        <a:pt x="154" y="881"/>
                      </a:lnTo>
                      <a:lnTo>
                        <a:pt x="152" y="890"/>
                      </a:lnTo>
                      <a:lnTo>
                        <a:pt x="148" y="901"/>
                      </a:lnTo>
                      <a:lnTo>
                        <a:pt x="138" y="920"/>
                      </a:lnTo>
                      <a:lnTo>
                        <a:pt x="132" y="912"/>
                      </a:lnTo>
                      <a:lnTo>
                        <a:pt x="126" y="918"/>
                      </a:lnTo>
                      <a:lnTo>
                        <a:pt x="119" y="926"/>
                      </a:lnTo>
                      <a:lnTo>
                        <a:pt x="107" y="929"/>
                      </a:lnTo>
                      <a:lnTo>
                        <a:pt x="95" y="943"/>
                      </a:lnTo>
                      <a:lnTo>
                        <a:pt x="84" y="946"/>
                      </a:lnTo>
                      <a:lnTo>
                        <a:pt x="72" y="946"/>
                      </a:lnTo>
                      <a:lnTo>
                        <a:pt x="60" y="946"/>
                      </a:lnTo>
                      <a:lnTo>
                        <a:pt x="35" y="954"/>
                      </a:lnTo>
                      <a:lnTo>
                        <a:pt x="23" y="954"/>
                      </a:lnTo>
                      <a:lnTo>
                        <a:pt x="17" y="934"/>
                      </a:lnTo>
                      <a:lnTo>
                        <a:pt x="12" y="909"/>
                      </a:lnTo>
                      <a:lnTo>
                        <a:pt x="8" y="887"/>
                      </a:lnTo>
                      <a:lnTo>
                        <a:pt x="6" y="865"/>
                      </a:lnTo>
                      <a:lnTo>
                        <a:pt x="6" y="837"/>
                      </a:lnTo>
                      <a:lnTo>
                        <a:pt x="0" y="803"/>
                      </a:lnTo>
                    </a:path>
                  </a:pathLst>
                </a:custGeom>
                <a:solidFill>
                  <a:schemeClr val="bg1"/>
                </a:solidFill>
                <a:ln w="9525" cap="rnd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en-CA"/>
                </a:p>
              </p:txBody>
            </p:sp>
          </p:grpSp>
        </p:grpSp>
        <p:grpSp>
          <p:nvGrpSpPr>
            <p:cNvPr id="1033" name="Group 41">
              <a:extLst>
                <a:ext uri="{FF2B5EF4-FFF2-40B4-BE49-F238E27FC236}">
                  <a16:creationId xmlns:a16="http://schemas.microsoft.com/office/drawing/2014/main" id="{D0712FFD-B7EC-4972-94A0-8FE0289F403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2" y="615"/>
              <a:ext cx="1865" cy="3311"/>
              <a:chOff x="92" y="615"/>
              <a:chExt cx="1865" cy="3311"/>
            </a:xfrm>
          </p:grpSpPr>
          <p:sp>
            <p:nvSpPr>
              <p:cNvPr id="1059" name="Freeform 35">
                <a:extLst>
                  <a:ext uri="{FF2B5EF4-FFF2-40B4-BE49-F238E27FC236}">
                    <a16:creationId xmlns:a16="http://schemas.microsoft.com/office/drawing/2014/main" id="{6304D603-1403-4409-B9DE-861B387FDE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" y="761"/>
                <a:ext cx="1262" cy="1550"/>
              </a:xfrm>
              <a:custGeom>
                <a:avLst/>
                <a:gdLst/>
                <a:ahLst/>
                <a:cxnLst>
                  <a:cxn ang="0">
                    <a:pos x="101" y="290"/>
                  </a:cxn>
                  <a:cxn ang="0">
                    <a:pos x="82" y="203"/>
                  </a:cxn>
                  <a:cxn ang="0">
                    <a:pos x="181" y="131"/>
                  </a:cxn>
                  <a:cxn ang="0">
                    <a:pos x="225" y="75"/>
                  </a:cxn>
                  <a:cxn ang="0">
                    <a:pos x="303" y="64"/>
                  </a:cxn>
                  <a:cxn ang="0">
                    <a:pos x="544" y="67"/>
                  </a:cxn>
                  <a:cxn ang="0">
                    <a:pos x="666" y="95"/>
                  </a:cxn>
                  <a:cxn ang="0">
                    <a:pos x="620" y="92"/>
                  </a:cxn>
                  <a:cxn ang="0">
                    <a:pos x="589" y="3"/>
                  </a:cxn>
                  <a:cxn ang="0">
                    <a:pos x="649" y="0"/>
                  </a:cxn>
                  <a:cxn ang="0">
                    <a:pos x="696" y="39"/>
                  </a:cxn>
                  <a:cxn ang="0">
                    <a:pos x="767" y="103"/>
                  </a:cxn>
                  <a:cxn ang="0">
                    <a:pos x="754" y="33"/>
                  </a:cxn>
                  <a:cxn ang="0">
                    <a:pos x="884" y="100"/>
                  </a:cxn>
                  <a:cxn ang="0">
                    <a:pos x="886" y="128"/>
                  </a:cxn>
                  <a:cxn ang="0">
                    <a:pos x="847" y="198"/>
                  </a:cxn>
                  <a:cxn ang="0">
                    <a:pos x="814" y="312"/>
                  </a:cxn>
                  <a:cxn ang="0">
                    <a:pos x="935" y="376"/>
                  </a:cxn>
                  <a:cxn ang="0">
                    <a:pos x="938" y="476"/>
                  </a:cxn>
                  <a:cxn ang="0">
                    <a:pos x="956" y="398"/>
                  </a:cxn>
                  <a:cxn ang="0">
                    <a:pos x="956" y="254"/>
                  </a:cxn>
                  <a:cxn ang="0">
                    <a:pos x="1043" y="293"/>
                  </a:cxn>
                  <a:cxn ang="0">
                    <a:pos x="1098" y="251"/>
                  </a:cxn>
                  <a:cxn ang="0">
                    <a:pos x="1195" y="357"/>
                  </a:cxn>
                  <a:cxn ang="0">
                    <a:pos x="1261" y="449"/>
                  </a:cxn>
                  <a:cxn ang="0">
                    <a:pos x="1209" y="485"/>
                  </a:cxn>
                  <a:cxn ang="0">
                    <a:pos x="1117" y="515"/>
                  </a:cxn>
                  <a:cxn ang="0">
                    <a:pos x="1181" y="535"/>
                  </a:cxn>
                  <a:cxn ang="0">
                    <a:pos x="1209" y="618"/>
                  </a:cxn>
                  <a:cxn ang="0">
                    <a:pos x="1183" y="624"/>
                  </a:cxn>
                  <a:cxn ang="0">
                    <a:pos x="1146" y="657"/>
                  </a:cxn>
                  <a:cxn ang="0">
                    <a:pos x="1088" y="730"/>
                  </a:cxn>
                  <a:cxn ang="0">
                    <a:pos x="1082" y="839"/>
                  </a:cxn>
                  <a:cxn ang="0">
                    <a:pos x="1020" y="1003"/>
                  </a:cxn>
                  <a:cxn ang="0">
                    <a:pos x="1038" y="1142"/>
                  </a:cxn>
                  <a:cxn ang="0">
                    <a:pos x="1003" y="1048"/>
                  </a:cxn>
                  <a:cxn ang="0">
                    <a:pos x="942" y="1006"/>
                  </a:cxn>
                  <a:cxn ang="0">
                    <a:pos x="890" y="1034"/>
                  </a:cxn>
                  <a:cxn ang="0">
                    <a:pos x="804" y="1048"/>
                  </a:cxn>
                  <a:cxn ang="0">
                    <a:pos x="760" y="1151"/>
                  </a:cxn>
                  <a:cxn ang="0">
                    <a:pos x="859" y="1290"/>
                  </a:cxn>
                  <a:cxn ang="0">
                    <a:pos x="874" y="1212"/>
                  </a:cxn>
                  <a:cxn ang="0">
                    <a:pos x="931" y="1268"/>
                  </a:cxn>
                  <a:cxn ang="0">
                    <a:pos x="962" y="1346"/>
                  </a:cxn>
                  <a:cxn ang="0">
                    <a:pos x="987" y="1415"/>
                  </a:cxn>
                  <a:cxn ang="0">
                    <a:pos x="1045" y="1521"/>
                  </a:cxn>
                  <a:cxn ang="0">
                    <a:pos x="1133" y="1518"/>
                  </a:cxn>
                  <a:cxn ang="0">
                    <a:pos x="1080" y="1532"/>
                  </a:cxn>
                  <a:cxn ang="0">
                    <a:pos x="977" y="1516"/>
                  </a:cxn>
                  <a:cxn ang="0">
                    <a:pos x="905" y="1421"/>
                  </a:cxn>
                  <a:cxn ang="0">
                    <a:pos x="853" y="1385"/>
                  </a:cxn>
                  <a:cxn ang="0">
                    <a:pos x="769" y="1340"/>
                  </a:cxn>
                  <a:cxn ang="0">
                    <a:pos x="622" y="1190"/>
                  </a:cxn>
                  <a:cxn ang="0">
                    <a:pos x="501" y="970"/>
                  </a:cxn>
                  <a:cxn ang="0">
                    <a:pos x="542" y="1167"/>
                  </a:cxn>
                  <a:cxn ang="0">
                    <a:pos x="464" y="1031"/>
                  </a:cxn>
                  <a:cxn ang="0">
                    <a:pos x="392" y="763"/>
                  </a:cxn>
                  <a:cxn ang="0">
                    <a:pos x="400" y="568"/>
                  </a:cxn>
                  <a:cxn ang="0">
                    <a:pos x="375" y="418"/>
                  </a:cxn>
                  <a:cxn ang="0">
                    <a:pos x="354" y="329"/>
                  </a:cxn>
                  <a:cxn ang="0">
                    <a:pos x="305" y="276"/>
                  </a:cxn>
                  <a:cxn ang="0">
                    <a:pos x="202" y="290"/>
                  </a:cxn>
                  <a:cxn ang="0">
                    <a:pos x="124" y="345"/>
                  </a:cxn>
                </a:cxnLst>
                <a:rect l="0" t="0" r="r" b="b"/>
                <a:pathLst>
                  <a:path w="1262" h="1550">
                    <a:moveTo>
                      <a:pt x="0" y="398"/>
                    </a:moveTo>
                    <a:lnTo>
                      <a:pt x="60" y="345"/>
                    </a:lnTo>
                    <a:lnTo>
                      <a:pt x="95" y="323"/>
                    </a:lnTo>
                    <a:lnTo>
                      <a:pt x="101" y="290"/>
                    </a:lnTo>
                    <a:lnTo>
                      <a:pt x="74" y="270"/>
                    </a:lnTo>
                    <a:lnTo>
                      <a:pt x="72" y="231"/>
                    </a:lnTo>
                    <a:lnTo>
                      <a:pt x="84" y="220"/>
                    </a:lnTo>
                    <a:lnTo>
                      <a:pt x="82" y="203"/>
                    </a:lnTo>
                    <a:lnTo>
                      <a:pt x="128" y="198"/>
                    </a:lnTo>
                    <a:lnTo>
                      <a:pt x="140" y="167"/>
                    </a:lnTo>
                    <a:lnTo>
                      <a:pt x="142" y="139"/>
                    </a:lnTo>
                    <a:lnTo>
                      <a:pt x="181" y="131"/>
                    </a:lnTo>
                    <a:lnTo>
                      <a:pt x="185" y="103"/>
                    </a:lnTo>
                    <a:lnTo>
                      <a:pt x="148" y="95"/>
                    </a:lnTo>
                    <a:lnTo>
                      <a:pt x="165" y="75"/>
                    </a:lnTo>
                    <a:lnTo>
                      <a:pt x="225" y="75"/>
                    </a:lnTo>
                    <a:lnTo>
                      <a:pt x="243" y="53"/>
                    </a:lnTo>
                    <a:lnTo>
                      <a:pt x="268" y="50"/>
                    </a:lnTo>
                    <a:lnTo>
                      <a:pt x="284" y="33"/>
                    </a:lnTo>
                    <a:lnTo>
                      <a:pt x="303" y="64"/>
                    </a:lnTo>
                    <a:lnTo>
                      <a:pt x="379" y="59"/>
                    </a:lnTo>
                    <a:lnTo>
                      <a:pt x="414" y="92"/>
                    </a:lnTo>
                    <a:lnTo>
                      <a:pt x="527" y="84"/>
                    </a:lnTo>
                    <a:lnTo>
                      <a:pt x="544" y="67"/>
                    </a:lnTo>
                    <a:lnTo>
                      <a:pt x="587" y="95"/>
                    </a:lnTo>
                    <a:lnTo>
                      <a:pt x="631" y="120"/>
                    </a:lnTo>
                    <a:lnTo>
                      <a:pt x="653" y="109"/>
                    </a:lnTo>
                    <a:lnTo>
                      <a:pt x="666" y="95"/>
                    </a:lnTo>
                    <a:lnTo>
                      <a:pt x="703" y="103"/>
                    </a:lnTo>
                    <a:lnTo>
                      <a:pt x="678" y="84"/>
                    </a:lnTo>
                    <a:lnTo>
                      <a:pt x="655" y="86"/>
                    </a:lnTo>
                    <a:lnTo>
                      <a:pt x="620" y="92"/>
                    </a:lnTo>
                    <a:lnTo>
                      <a:pt x="602" y="64"/>
                    </a:lnTo>
                    <a:lnTo>
                      <a:pt x="583" y="50"/>
                    </a:lnTo>
                    <a:lnTo>
                      <a:pt x="583" y="28"/>
                    </a:lnTo>
                    <a:lnTo>
                      <a:pt x="589" y="3"/>
                    </a:lnTo>
                    <a:lnTo>
                      <a:pt x="604" y="0"/>
                    </a:lnTo>
                    <a:lnTo>
                      <a:pt x="626" y="22"/>
                    </a:lnTo>
                    <a:lnTo>
                      <a:pt x="631" y="11"/>
                    </a:lnTo>
                    <a:lnTo>
                      <a:pt x="649" y="0"/>
                    </a:lnTo>
                    <a:lnTo>
                      <a:pt x="670" y="17"/>
                    </a:lnTo>
                    <a:lnTo>
                      <a:pt x="682" y="3"/>
                    </a:lnTo>
                    <a:lnTo>
                      <a:pt x="694" y="25"/>
                    </a:lnTo>
                    <a:lnTo>
                      <a:pt x="696" y="39"/>
                    </a:lnTo>
                    <a:lnTo>
                      <a:pt x="727" y="59"/>
                    </a:lnTo>
                    <a:lnTo>
                      <a:pt x="715" y="75"/>
                    </a:lnTo>
                    <a:lnTo>
                      <a:pt x="715" y="98"/>
                    </a:lnTo>
                    <a:lnTo>
                      <a:pt x="767" y="103"/>
                    </a:lnTo>
                    <a:lnTo>
                      <a:pt x="781" y="75"/>
                    </a:lnTo>
                    <a:lnTo>
                      <a:pt x="771" y="61"/>
                    </a:lnTo>
                    <a:lnTo>
                      <a:pt x="748" y="64"/>
                    </a:lnTo>
                    <a:lnTo>
                      <a:pt x="754" y="33"/>
                    </a:lnTo>
                    <a:lnTo>
                      <a:pt x="801" y="50"/>
                    </a:lnTo>
                    <a:lnTo>
                      <a:pt x="810" y="72"/>
                    </a:lnTo>
                    <a:lnTo>
                      <a:pt x="849" y="72"/>
                    </a:lnTo>
                    <a:lnTo>
                      <a:pt x="884" y="100"/>
                    </a:lnTo>
                    <a:lnTo>
                      <a:pt x="903" y="95"/>
                    </a:lnTo>
                    <a:lnTo>
                      <a:pt x="925" y="120"/>
                    </a:lnTo>
                    <a:lnTo>
                      <a:pt x="903" y="153"/>
                    </a:lnTo>
                    <a:lnTo>
                      <a:pt x="886" y="128"/>
                    </a:lnTo>
                    <a:lnTo>
                      <a:pt x="874" y="137"/>
                    </a:lnTo>
                    <a:lnTo>
                      <a:pt x="859" y="156"/>
                    </a:lnTo>
                    <a:lnTo>
                      <a:pt x="834" y="173"/>
                    </a:lnTo>
                    <a:lnTo>
                      <a:pt x="847" y="198"/>
                    </a:lnTo>
                    <a:lnTo>
                      <a:pt x="824" y="201"/>
                    </a:lnTo>
                    <a:lnTo>
                      <a:pt x="804" y="234"/>
                    </a:lnTo>
                    <a:lnTo>
                      <a:pt x="785" y="276"/>
                    </a:lnTo>
                    <a:lnTo>
                      <a:pt x="814" y="312"/>
                    </a:lnTo>
                    <a:lnTo>
                      <a:pt x="837" y="354"/>
                    </a:lnTo>
                    <a:lnTo>
                      <a:pt x="878" y="359"/>
                    </a:lnTo>
                    <a:lnTo>
                      <a:pt x="917" y="354"/>
                    </a:lnTo>
                    <a:lnTo>
                      <a:pt x="935" y="376"/>
                    </a:lnTo>
                    <a:lnTo>
                      <a:pt x="927" y="387"/>
                    </a:lnTo>
                    <a:lnTo>
                      <a:pt x="915" y="410"/>
                    </a:lnTo>
                    <a:lnTo>
                      <a:pt x="933" y="449"/>
                    </a:lnTo>
                    <a:lnTo>
                      <a:pt x="938" y="476"/>
                    </a:lnTo>
                    <a:lnTo>
                      <a:pt x="960" y="490"/>
                    </a:lnTo>
                    <a:lnTo>
                      <a:pt x="989" y="465"/>
                    </a:lnTo>
                    <a:lnTo>
                      <a:pt x="981" y="429"/>
                    </a:lnTo>
                    <a:lnTo>
                      <a:pt x="956" y="398"/>
                    </a:lnTo>
                    <a:lnTo>
                      <a:pt x="985" y="362"/>
                    </a:lnTo>
                    <a:lnTo>
                      <a:pt x="960" y="301"/>
                    </a:lnTo>
                    <a:lnTo>
                      <a:pt x="937" y="276"/>
                    </a:lnTo>
                    <a:lnTo>
                      <a:pt x="956" y="254"/>
                    </a:lnTo>
                    <a:lnTo>
                      <a:pt x="952" y="220"/>
                    </a:lnTo>
                    <a:lnTo>
                      <a:pt x="966" y="201"/>
                    </a:lnTo>
                    <a:lnTo>
                      <a:pt x="989" y="220"/>
                    </a:lnTo>
                    <a:lnTo>
                      <a:pt x="1043" y="293"/>
                    </a:lnTo>
                    <a:lnTo>
                      <a:pt x="1076" y="304"/>
                    </a:lnTo>
                    <a:lnTo>
                      <a:pt x="1086" y="284"/>
                    </a:lnTo>
                    <a:lnTo>
                      <a:pt x="1078" y="245"/>
                    </a:lnTo>
                    <a:lnTo>
                      <a:pt x="1098" y="251"/>
                    </a:lnTo>
                    <a:lnTo>
                      <a:pt x="1131" y="295"/>
                    </a:lnTo>
                    <a:lnTo>
                      <a:pt x="1137" y="320"/>
                    </a:lnTo>
                    <a:lnTo>
                      <a:pt x="1156" y="337"/>
                    </a:lnTo>
                    <a:lnTo>
                      <a:pt x="1195" y="357"/>
                    </a:lnTo>
                    <a:lnTo>
                      <a:pt x="1214" y="393"/>
                    </a:lnTo>
                    <a:lnTo>
                      <a:pt x="1244" y="418"/>
                    </a:lnTo>
                    <a:lnTo>
                      <a:pt x="1259" y="426"/>
                    </a:lnTo>
                    <a:lnTo>
                      <a:pt x="1261" y="449"/>
                    </a:lnTo>
                    <a:lnTo>
                      <a:pt x="1238" y="462"/>
                    </a:lnTo>
                    <a:lnTo>
                      <a:pt x="1224" y="446"/>
                    </a:lnTo>
                    <a:lnTo>
                      <a:pt x="1212" y="449"/>
                    </a:lnTo>
                    <a:lnTo>
                      <a:pt x="1209" y="485"/>
                    </a:lnTo>
                    <a:lnTo>
                      <a:pt x="1189" y="493"/>
                    </a:lnTo>
                    <a:lnTo>
                      <a:pt x="1168" y="474"/>
                    </a:lnTo>
                    <a:lnTo>
                      <a:pt x="1123" y="474"/>
                    </a:lnTo>
                    <a:lnTo>
                      <a:pt x="1117" y="515"/>
                    </a:lnTo>
                    <a:lnTo>
                      <a:pt x="1129" y="540"/>
                    </a:lnTo>
                    <a:lnTo>
                      <a:pt x="1146" y="527"/>
                    </a:lnTo>
                    <a:lnTo>
                      <a:pt x="1164" y="521"/>
                    </a:lnTo>
                    <a:lnTo>
                      <a:pt x="1181" y="535"/>
                    </a:lnTo>
                    <a:lnTo>
                      <a:pt x="1158" y="566"/>
                    </a:lnTo>
                    <a:lnTo>
                      <a:pt x="1181" y="593"/>
                    </a:lnTo>
                    <a:lnTo>
                      <a:pt x="1212" y="602"/>
                    </a:lnTo>
                    <a:lnTo>
                      <a:pt x="1209" y="618"/>
                    </a:lnTo>
                    <a:lnTo>
                      <a:pt x="1197" y="621"/>
                    </a:lnTo>
                    <a:lnTo>
                      <a:pt x="1168" y="716"/>
                    </a:lnTo>
                    <a:lnTo>
                      <a:pt x="1170" y="655"/>
                    </a:lnTo>
                    <a:lnTo>
                      <a:pt x="1183" y="624"/>
                    </a:lnTo>
                    <a:lnTo>
                      <a:pt x="1168" y="610"/>
                    </a:lnTo>
                    <a:lnTo>
                      <a:pt x="1150" y="630"/>
                    </a:lnTo>
                    <a:lnTo>
                      <a:pt x="1160" y="646"/>
                    </a:lnTo>
                    <a:lnTo>
                      <a:pt x="1146" y="657"/>
                    </a:lnTo>
                    <a:lnTo>
                      <a:pt x="1133" y="671"/>
                    </a:lnTo>
                    <a:lnTo>
                      <a:pt x="1135" y="713"/>
                    </a:lnTo>
                    <a:lnTo>
                      <a:pt x="1115" y="727"/>
                    </a:lnTo>
                    <a:lnTo>
                      <a:pt x="1088" y="730"/>
                    </a:lnTo>
                    <a:lnTo>
                      <a:pt x="1098" y="752"/>
                    </a:lnTo>
                    <a:lnTo>
                      <a:pt x="1088" y="777"/>
                    </a:lnTo>
                    <a:lnTo>
                      <a:pt x="1098" y="797"/>
                    </a:lnTo>
                    <a:lnTo>
                      <a:pt x="1082" y="839"/>
                    </a:lnTo>
                    <a:lnTo>
                      <a:pt x="1076" y="878"/>
                    </a:lnTo>
                    <a:lnTo>
                      <a:pt x="1053" y="900"/>
                    </a:lnTo>
                    <a:lnTo>
                      <a:pt x="1024" y="961"/>
                    </a:lnTo>
                    <a:lnTo>
                      <a:pt x="1020" y="1003"/>
                    </a:lnTo>
                    <a:lnTo>
                      <a:pt x="1030" y="1036"/>
                    </a:lnTo>
                    <a:lnTo>
                      <a:pt x="1043" y="1078"/>
                    </a:lnTo>
                    <a:lnTo>
                      <a:pt x="1051" y="1123"/>
                    </a:lnTo>
                    <a:lnTo>
                      <a:pt x="1038" y="1142"/>
                    </a:lnTo>
                    <a:lnTo>
                      <a:pt x="1020" y="1128"/>
                    </a:lnTo>
                    <a:lnTo>
                      <a:pt x="1024" y="1106"/>
                    </a:lnTo>
                    <a:lnTo>
                      <a:pt x="1014" y="1056"/>
                    </a:lnTo>
                    <a:lnTo>
                      <a:pt x="1003" y="1048"/>
                    </a:lnTo>
                    <a:lnTo>
                      <a:pt x="995" y="1017"/>
                    </a:lnTo>
                    <a:lnTo>
                      <a:pt x="979" y="1017"/>
                    </a:lnTo>
                    <a:lnTo>
                      <a:pt x="962" y="1000"/>
                    </a:lnTo>
                    <a:lnTo>
                      <a:pt x="942" y="1006"/>
                    </a:lnTo>
                    <a:lnTo>
                      <a:pt x="925" y="995"/>
                    </a:lnTo>
                    <a:lnTo>
                      <a:pt x="903" y="1009"/>
                    </a:lnTo>
                    <a:lnTo>
                      <a:pt x="865" y="997"/>
                    </a:lnTo>
                    <a:lnTo>
                      <a:pt x="890" y="1034"/>
                    </a:lnTo>
                    <a:lnTo>
                      <a:pt x="859" y="1031"/>
                    </a:lnTo>
                    <a:lnTo>
                      <a:pt x="837" y="1003"/>
                    </a:lnTo>
                    <a:lnTo>
                      <a:pt x="799" y="1003"/>
                    </a:lnTo>
                    <a:lnTo>
                      <a:pt x="804" y="1048"/>
                    </a:lnTo>
                    <a:lnTo>
                      <a:pt x="775" y="1034"/>
                    </a:lnTo>
                    <a:lnTo>
                      <a:pt x="760" y="1078"/>
                    </a:lnTo>
                    <a:lnTo>
                      <a:pt x="771" y="1098"/>
                    </a:lnTo>
                    <a:lnTo>
                      <a:pt x="760" y="1151"/>
                    </a:lnTo>
                    <a:lnTo>
                      <a:pt x="773" y="1212"/>
                    </a:lnTo>
                    <a:lnTo>
                      <a:pt x="789" y="1254"/>
                    </a:lnTo>
                    <a:lnTo>
                      <a:pt x="806" y="1293"/>
                    </a:lnTo>
                    <a:lnTo>
                      <a:pt x="859" y="1290"/>
                    </a:lnTo>
                    <a:lnTo>
                      <a:pt x="880" y="1282"/>
                    </a:lnTo>
                    <a:lnTo>
                      <a:pt x="884" y="1254"/>
                    </a:lnTo>
                    <a:lnTo>
                      <a:pt x="872" y="1231"/>
                    </a:lnTo>
                    <a:lnTo>
                      <a:pt x="874" y="1212"/>
                    </a:lnTo>
                    <a:lnTo>
                      <a:pt x="907" y="1217"/>
                    </a:lnTo>
                    <a:lnTo>
                      <a:pt x="940" y="1206"/>
                    </a:lnTo>
                    <a:lnTo>
                      <a:pt x="940" y="1231"/>
                    </a:lnTo>
                    <a:lnTo>
                      <a:pt x="931" y="1268"/>
                    </a:lnTo>
                    <a:lnTo>
                      <a:pt x="915" y="1295"/>
                    </a:lnTo>
                    <a:lnTo>
                      <a:pt x="911" y="1334"/>
                    </a:lnTo>
                    <a:lnTo>
                      <a:pt x="933" y="1351"/>
                    </a:lnTo>
                    <a:lnTo>
                      <a:pt x="962" y="1346"/>
                    </a:lnTo>
                    <a:lnTo>
                      <a:pt x="979" y="1360"/>
                    </a:lnTo>
                    <a:lnTo>
                      <a:pt x="995" y="1354"/>
                    </a:lnTo>
                    <a:lnTo>
                      <a:pt x="1001" y="1379"/>
                    </a:lnTo>
                    <a:lnTo>
                      <a:pt x="987" y="1415"/>
                    </a:lnTo>
                    <a:lnTo>
                      <a:pt x="999" y="1438"/>
                    </a:lnTo>
                    <a:lnTo>
                      <a:pt x="1001" y="1482"/>
                    </a:lnTo>
                    <a:lnTo>
                      <a:pt x="1020" y="1513"/>
                    </a:lnTo>
                    <a:lnTo>
                      <a:pt x="1045" y="1521"/>
                    </a:lnTo>
                    <a:lnTo>
                      <a:pt x="1063" y="1513"/>
                    </a:lnTo>
                    <a:lnTo>
                      <a:pt x="1071" y="1516"/>
                    </a:lnTo>
                    <a:lnTo>
                      <a:pt x="1104" y="1516"/>
                    </a:lnTo>
                    <a:lnTo>
                      <a:pt x="1133" y="1518"/>
                    </a:lnTo>
                    <a:lnTo>
                      <a:pt x="1141" y="1499"/>
                    </a:lnTo>
                    <a:lnTo>
                      <a:pt x="1115" y="1532"/>
                    </a:lnTo>
                    <a:lnTo>
                      <a:pt x="1098" y="1529"/>
                    </a:lnTo>
                    <a:lnTo>
                      <a:pt x="1080" y="1532"/>
                    </a:lnTo>
                    <a:lnTo>
                      <a:pt x="1045" y="1549"/>
                    </a:lnTo>
                    <a:lnTo>
                      <a:pt x="1016" y="1527"/>
                    </a:lnTo>
                    <a:lnTo>
                      <a:pt x="989" y="1513"/>
                    </a:lnTo>
                    <a:lnTo>
                      <a:pt x="977" y="1516"/>
                    </a:lnTo>
                    <a:lnTo>
                      <a:pt x="979" y="1496"/>
                    </a:lnTo>
                    <a:lnTo>
                      <a:pt x="977" y="1465"/>
                    </a:lnTo>
                    <a:lnTo>
                      <a:pt x="954" y="1438"/>
                    </a:lnTo>
                    <a:lnTo>
                      <a:pt x="905" y="1421"/>
                    </a:lnTo>
                    <a:lnTo>
                      <a:pt x="898" y="1410"/>
                    </a:lnTo>
                    <a:lnTo>
                      <a:pt x="884" y="1412"/>
                    </a:lnTo>
                    <a:lnTo>
                      <a:pt x="870" y="1399"/>
                    </a:lnTo>
                    <a:lnTo>
                      <a:pt x="853" y="1385"/>
                    </a:lnTo>
                    <a:lnTo>
                      <a:pt x="830" y="1346"/>
                    </a:lnTo>
                    <a:lnTo>
                      <a:pt x="802" y="1334"/>
                    </a:lnTo>
                    <a:lnTo>
                      <a:pt x="787" y="1360"/>
                    </a:lnTo>
                    <a:lnTo>
                      <a:pt x="769" y="1340"/>
                    </a:lnTo>
                    <a:lnTo>
                      <a:pt x="748" y="1340"/>
                    </a:lnTo>
                    <a:lnTo>
                      <a:pt x="705" y="1326"/>
                    </a:lnTo>
                    <a:lnTo>
                      <a:pt x="628" y="1259"/>
                    </a:lnTo>
                    <a:lnTo>
                      <a:pt x="622" y="1190"/>
                    </a:lnTo>
                    <a:lnTo>
                      <a:pt x="614" y="1162"/>
                    </a:lnTo>
                    <a:lnTo>
                      <a:pt x="600" y="1142"/>
                    </a:lnTo>
                    <a:lnTo>
                      <a:pt x="583" y="1103"/>
                    </a:lnTo>
                    <a:lnTo>
                      <a:pt x="501" y="970"/>
                    </a:lnTo>
                    <a:lnTo>
                      <a:pt x="501" y="1020"/>
                    </a:lnTo>
                    <a:lnTo>
                      <a:pt x="552" y="1109"/>
                    </a:lnTo>
                    <a:lnTo>
                      <a:pt x="573" y="1184"/>
                    </a:lnTo>
                    <a:lnTo>
                      <a:pt x="542" y="1167"/>
                    </a:lnTo>
                    <a:lnTo>
                      <a:pt x="536" y="1123"/>
                    </a:lnTo>
                    <a:lnTo>
                      <a:pt x="495" y="1095"/>
                    </a:lnTo>
                    <a:lnTo>
                      <a:pt x="519" y="1078"/>
                    </a:lnTo>
                    <a:lnTo>
                      <a:pt x="464" y="1031"/>
                    </a:lnTo>
                    <a:lnTo>
                      <a:pt x="486" y="1003"/>
                    </a:lnTo>
                    <a:lnTo>
                      <a:pt x="466" y="947"/>
                    </a:lnTo>
                    <a:lnTo>
                      <a:pt x="400" y="830"/>
                    </a:lnTo>
                    <a:lnTo>
                      <a:pt x="392" y="763"/>
                    </a:lnTo>
                    <a:lnTo>
                      <a:pt x="396" y="713"/>
                    </a:lnTo>
                    <a:lnTo>
                      <a:pt x="414" y="657"/>
                    </a:lnTo>
                    <a:lnTo>
                      <a:pt x="414" y="602"/>
                    </a:lnTo>
                    <a:lnTo>
                      <a:pt x="400" y="568"/>
                    </a:lnTo>
                    <a:lnTo>
                      <a:pt x="437" y="557"/>
                    </a:lnTo>
                    <a:lnTo>
                      <a:pt x="392" y="490"/>
                    </a:lnTo>
                    <a:lnTo>
                      <a:pt x="394" y="460"/>
                    </a:lnTo>
                    <a:lnTo>
                      <a:pt x="375" y="418"/>
                    </a:lnTo>
                    <a:lnTo>
                      <a:pt x="383" y="393"/>
                    </a:lnTo>
                    <a:lnTo>
                      <a:pt x="369" y="379"/>
                    </a:lnTo>
                    <a:lnTo>
                      <a:pt x="367" y="351"/>
                    </a:lnTo>
                    <a:lnTo>
                      <a:pt x="354" y="329"/>
                    </a:lnTo>
                    <a:lnTo>
                      <a:pt x="369" y="309"/>
                    </a:lnTo>
                    <a:lnTo>
                      <a:pt x="348" y="295"/>
                    </a:lnTo>
                    <a:lnTo>
                      <a:pt x="330" y="315"/>
                    </a:lnTo>
                    <a:lnTo>
                      <a:pt x="305" y="276"/>
                    </a:lnTo>
                    <a:lnTo>
                      <a:pt x="278" y="265"/>
                    </a:lnTo>
                    <a:lnTo>
                      <a:pt x="239" y="265"/>
                    </a:lnTo>
                    <a:lnTo>
                      <a:pt x="214" y="301"/>
                    </a:lnTo>
                    <a:lnTo>
                      <a:pt x="202" y="290"/>
                    </a:lnTo>
                    <a:lnTo>
                      <a:pt x="223" y="242"/>
                    </a:lnTo>
                    <a:lnTo>
                      <a:pt x="204" y="251"/>
                    </a:lnTo>
                    <a:lnTo>
                      <a:pt x="165" y="301"/>
                    </a:lnTo>
                    <a:lnTo>
                      <a:pt x="124" y="345"/>
                    </a:lnTo>
                    <a:lnTo>
                      <a:pt x="87" y="357"/>
                    </a:lnTo>
                    <a:lnTo>
                      <a:pt x="25" y="401"/>
                    </a:lnTo>
                    <a:lnTo>
                      <a:pt x="0" y="398"/>
                    </a:lnTo>
                  </a:path>
                </a:pathLst>
              </a:custGeom>
              <a:solidFill>
                <a:schemeClr val="bg1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CA"/>
              </a:p>
            </p:txBody>
          </p:sp>
          <p:sp>
            <p:nvSpPr>
              <p:cNvPr id="1060" name="Freeform 36">
                <a:extLst>
                  <a:ext uri="{FF2B5EF4-FFF2-40B4-BE49-F238E27FC236}">
                    <a16:creationId xmlns:a16="http://schemas.microsoft.com/office/drawing/2014/main" id="{4C081424-BBAC-4C01-8133-6515447C98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94" y="615"/>
                <a:ext cx="429" cy="408"/>
              </a:xfrm>
              <a:custGeom>
                <a:avLst/>
                <a:gdLst/>
                <a:ahLst/>
                <a:cxnLst>
                  <a:cxn ang="0">
                    <a:pos x="0" y="84"/>
                  </a:cxn>
                  <a:cxn ang="0">
                    <a:pos x="10" y="53"/>
                  </a:cxn>
                  <a:cxn ang="0">
                    <a:pos x="10" y="31"/>
                  </a:cxn>
                  <a:cxn ang="0">
                    <a:pos x="25" y="0"/>
                  </a:cxn>
                  <a:cxn ang="0">
                    <a:pos x="103" y="20"/>
                  </a:cxn>
                  <a:cxn ang="0">
                    <a:pos x="236" y="56"/>
                  </a:cxn>
                  <a:cxn ang="0">
                    <a:pos x="289" y="86"/>
                  </a:cxn>
                  <a:cxn ang="0">
                    <a:pos x="358" y="114"/>
                  </a:cxn>
                  <a:cxn ang="0">
                    <a:pos x="393" y="167"/>
                  </a:cxn>
                  <a:cxn ang="0">
                    <a:pos x="428" y="192"/>
                  </a:cxn>
                  <a:cxn ang="0">
                    <a:pos x="414" y="212"/>
                  </a:cxn>
                  <a:cxn ang="0">
                    <a:pos x="414" y="237"/>
                  </a:cxn>
                  <a:cxn ang="0">
                    <a:pos x="401" y="243"/>
                  </a:cxn>
                  <a:cxn ang="0">
                    <a:pos x="389" y="265"/>
                  </a:cxn>
                  <a:cxn ang="0">
                    <a:pos x="401" y="287"/>
                  </a:cxn>
                  <a:cxn ang="0">
                    <a:pos x="399" y="304"/>
                  </a:cxn>
                  <a:cxn ang="0">
                    <a:pos x="385" y="326"/>
                  </a:cxn>
                  <a:cxn ang="0">
                    <a:pos x="387" y="348"/>
                  </a:cxn>
                  <a:cxn ang="0">
                    <a:pos x="411" y="371"/>
                  </a:cxn>
                  <a:cxn ang="0">
                    <a:pos x="413" y="393"/>
                  </a:cxn>
                  <a:cxn ang="0">
                    <a:pos x="407" y="404"/>
                  </a:cxn>
                  <a:cxn ang="0">
                    <a:pos x="383" y="407"/>
                  </a:cxn>
                  <a:cxn ang="0">
                    <a:pos x="366" y="396"/>
                  </a:cxn>
                  <a:cxn ang="0">
                    <a:pos x="347" y="368"/>
                  </a:cxn>
                  <a:cxn ang="0">
                    <a:pos x="339" y="368"/>
                  </a:cxn>
                  <a:cxn ang="0">
                    <a:pos x="329" y="357"/>
                  </a:cxn>
                  <a:cxn ang="0">
                    <a:pos x="320" y="323"/>
                  </a:cxn>
                  <a:cxn ang="0">
                    <a:pos x="308" y="312"/>
                  </a:cxn>
                  <a:cxn ang="0">
                    <a:pos x="283" y="295"/>
                  </a:cxn>
                  <a:cxn ang="0">
                    <a:pos x="261" y="284"/>
                  </a:cxn>
                  <a:cxn ang="0">
                    <a:pos x="230" y="254"/>
                  </a:cxn>
                  <a:cxn ang="0">
                    <a:pos x="217" y="231"/>
                  </a:cxn>
                  <a:cxn ang="0">
                    <a:pos x="219" y="215"/>
                  </a:cxn>
                  <a:cxn ang="0">
                    <a:pos x="232" y="201"/>
                  </a:cxn>
                  <a:cxn ang="0">
                    <a:pos x="221" y="184"/>
                  </a:cxn>
                  <a:cxn ang="0">
                    <a:pos x="209" y="192"/>
                  </a:cxn>
                  <a:cxn ang="0">
                    <a:pos x="190" y="167"/>
                  </a:cxn>
                  <a:cxn ang="0">
                    <a:pos x="186" y="181"/>
                  </a:cxn>
                  <a:cxn ang="0">
                    <a:pos x="168" y="181"/>
                  </a:cxn>
                  <a:cxn ang="0">
                    <a:pos x="165" y="170"/>
                  </a:cxn>
                  <a:cxn ang="0">
                    <a:pos x="165" y="151"/>
                  </a:cxn>
                  <a:cxn ang="0">
                    <a:pos x="157" y="139"/>
                  </a:cxn>
                  <a:cxn ang="0">
                    <a:pos x="145" y="142"/>
                  </a:cxn>
                  <a:cxn ang="0">
                    <a:pos x="130" y="112"/>
                  </a:cxn>
                  <a:cxn ang="0">
                    <a:pos x="118" y="109"/>
                  </a:cxn>
                  <a:cxn ang="0">
                    <a:pos x="101" y="95"/>
                  </a:cxn>
                  <a:cxn ang="0">
                    <a:pos x="64" y="98"/>
                  </a:cxn>
                  <a:cxn ang="0">
                    <a:pos x="27" y="95"/>
                  </a:cxn>
                  <a:cxn ang="0">
                    <a:pos x="0" y="84"/>
                  </a:cxn>
                </a:cxnLst>
                <a:rect l="0" t="0" r="r" b="b"/>
                <a:pathLst>
                  <a:path w="429" h="408">
                    <a:moveTo>
                      <a:pt x="0" y="84"/>
                    </a:moveTo>
                    <a:lnTo>
                      <a:pt x="10" y="53"/>
                    </a:lnTo>
                    <a:lnTo>
                      <a:pt x="10" y="31"/>
                    </a:lnTo>
                    <a:lnTo>
                      <a:pt x="25" y="0"/>
                    </a:lnTo>
                    <a:lnTo>
                      <a:pt x="103" y="20"/>
                    </a:lnTo>
                    <a:lnTo>
                      <a:pt x="236" y="56"/>
                    </a:lnTo>
                    <a:lnTo>
                      <a:pt x="289" y="86"/>
                    </a:lnTo>
                    <a:lnTo>
                      <a:pt x="358" y="114"/>
                    </a:lnTo>
                    <a:lnTo>
                      <a:pt x="393" y="167"/>
                    </a:lnTo>
                    <a:lnTo>
                      <a:pt x="428" y="192"/>
                    </a:lnTo>
                    <a:lnTo>
                      <a:pt x="414" y="212"/>
                    </a:lnTo>
                    <a:lnTo>
                      <a:pt x="414" y="237"/>
                    </a:lnTo>
                    <a:lnTo>
                      <a:pt x="401" y="243"/>
                    </a:lnTo>
                    <a:lnTo>
                      <a:pt x="389" y="265"/>
                    </a:lnTo>
                    <a:lnTo>
                      <a:pt x="401" y="287"/>
                    </a:lnTo>
                    <a:lnTo>
                      <a:pt x="399" y="304"/>
                    </a:lnTo>
                    <a:lnTo>
                      <a:pt x="385" y="326"/>
                    </a:lnTo>
                    <a:lnTo>
                      <a:pt x="387" y="348"/>
                    </a:lnTo>
                    <a:lnTo>
                      <a:pt x="411" y="371"/>
                    </a:lnTo>
                    <a:lnTo>
                      <a:pt x="413" y="393"/>
                    </a:lnTo>
                    <a:lnTo>
                      <a:pt x="407" y="404"/>
                    </a:lnTo>
                    <a:lnTo>
                      <a:pt x="383" y="407"/>
                    </a:lnTo>
                    <a:lnTo>
                      <a:pt x="366" y="396"/>
                    </a:lnTo>
                    <a:lnTo>
                      <a:pt x="347" y="368"/>
                    </a:lnTo>
                    <a:lnTo>
                      <a:pt x="339" y="368"/>
                    </a:lnTo>
                    <a:lnTo>
                      <a:pt x="329" y="357"/>
                    </a:lnTo>
                    <a:lnTo>
                      <a:pt x="320" y="323"/>
                    </a:lnTo>
                    <a:lnTo>
                      <a:pt x="308" y="312"/>
                    </a:lnTo>
                    <a:lnTo>
                      <a:pt x="283" y="295"/>
                    </a:lnTo>
                    <a:lnTo>
                      <a:pt x="261" y="284"/>
                    </a:lnTo>
                    <a:lnTo>
                      <a:pt x="230" y="254"/>
                    </a:lnTo>
                    <a:lnTo>
                      <a:pt x="217" y="231"/>
                    </a:lnTo>
                    <a:lnTo>
                      <a:pt x="219" y="215"/>
                    </a:lnTo>
                    <a:lnTo>
                      <a:pt x="232" y="201"/>
                    </a:lnTo>
                    <a:lnTo>
                      <a:pt x="221" y="184"/>
                    </a:lnTo>
                    <a:lnTo>
                      <a:pt x="209" y="192"/>
                    </a:lnTo>
                    <a:lnTo>
                      <a:pt x="190" y="167"/>
                    </a:lnTo>
                    <a:lnTo>
                      <a:pt x="186" y="181"/>
                    </a:lnTo>
                    <a:lnTo>
                      <a:pt x="168" y="181"/>
                    </a:lnTo>
                    <a:lnTo>
                      <a:pt x="165" y="170"/>
                    </a:lnTo>
                    <a:lnTo>
                      <a:pt x="165" y="151"/>
                    </a:lnTo>
                    <a:lnTo>
                      <a:pt x="157" y="139"/>
                    </a:lnTo>
                    <a:lnTo>
                      <a:pt x="145" y="142"/>
                    </a:lnTo>
                    <a:lnTo>
                      <a:pt x="130" y="112"/>
                    </a:lnTo>
                    <a:lnTo>
                      <a:pt x="118" y="109"/>
                    </a:lnTo>
                    <a:lnTo>
                      <a:pt x="101" y="95"/>
                    </a:lnTo>
                    <a:lnTo>
                      <a:pt x="64" y="98"/>
                    </a:lnTo>
                    <a:lnTo>
                      <a:pt x="27" y="95"/>
                    </a:lnTo>
                    <a:lnTo>
                      <a:pt x="0" y="84"/>
                    </a:lnTo>
                  </a:path>
                </a:pathLst>
              </a:custGeom>
              <a:solidFill>
                <a:schemeClr val="bg1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CA"/>
              </a:p>
            </p:txBody>
          </p:sp>
          <p:sp>
            <p:nvSpPr>
              <p:cNvPr id="1061" name="Freeform 37">
                <a:extLst>
                  <a:ext uri="{FF2B5EF4-FFF2-40B4-BE49-F238E27FC236}">
                    <a16:creationId xmlns:a16="http://schemas.microsoft.com/office/drawing/2014/main" id="{D6E03925-D1A0-4A0F-B51C-51DE3B2E1C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8" y="758"/>
                <a:ext cx="274" cy="210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0" y="17"/>
                  </a:cxn>
                  <a:cxn ang="0">
                    <a:pos x="0" y="36"/>
                  </a:cxn>
                  <a:cxn ang="0">
                    <a:pos x="19" y="56"/>
                  </a:cxn>
                  <a:cxn ang="0">
                    <a:pos x="31" y="50"/>
                  </a:cxn>
                  <a:cxn ang="0">
                    <a:pos x="35" y="59"/>
                  </a:cxn>
                  <a:cxn ang="0">
                    <a:pos x="46" y="61"/>
                  </a:cxn>
                  <a:cxn ang="0">
                    <a:pos x="54" y="47"/>
                  </a:cxn>
                  <a:cxn ang="0">
                    <a:pos x="81" y="50"/>
                  </a:cxn>
                  <a:cxn ang="0">
                    <a:pos x="85" y="64"/>
                  </a:cxn>
                  <a:cxn ang="0">
                    <a:pos x="94" y="70"/>
                  </a:cxn>
                  <a:cxn ang="0">
                    <a:pos x="117" y="67"/>
                  </a:cxn>
                  <a:cxn ang="0">
                    <a:pos x="125" y="75"/>
                  </a:cxn>
                  <a:cxn ang="0">
                    <a:pos x="137" y="84"/>
                  </a:cxn>
                  <a:cxn ang="0">
                    <a:pos x="146" y="100"/>
                  </a:cxn>
                  <a:cxn ang="0">
                    <a:pos x="146" y="123"/>
                  </a:cxn>
                  <a:cxn ang="0">
                    <a:pos x="138" y="128"/>
                  </a:cxn>
                  <a:cxn ang="0">
                    <a:pos x="142" y="137"/>
                  </a:cxn>
                  <a:cxn ang="0">
                    <a:pos x="131" y="150"/>
                  </a:cxn>
                  <a:cxn ang="0">
                    <a:pos x="131" y="170"/>
                  </a:cxn>
                  <a:cxn ang="0">
                    <a:pos x="148" y="173"/>
                  </a:cxn>
                  <a:cxn ang="0">
                    <a:pos x="158" y="167"/>
                  </a:cxn>
                  <a:cxn ang="0">
                    <a:pos x="161" y="159"/>
                  </a:cxn>
                  <a:cxn ang="0">
                    <a:pos x="167" y="167"/>
                  </a:cxn>
                  <a:cxn ang="0">
                    <a:pos x="177" y="162"/>
                  </a:cxn>
                  <a:cxn ang="0">
                    <a:pos x="198" y="173"/>
                  </a:cxn>
                  <a:cxn ang="0">
                    <a:pos x="211" y="192"/>
                  </a:cxn>
                  <a:cxn ang="0">
                    <a:pos x="215" y="192"/>
                  </a:cxn>
                  <a:cxn ang="0">
                    <a:pos x="217" y="203"/>
                  </a:cxn>
                  <a:cxn ang="0">
                    <a:pos x="231" y="209"/>
                  </a:cxn>
                  <a:cxn ang="0">
                    <a:pos x="246" y="209"/>
                  </a:cxn>
                  <a:cxn ang="0">
                    <a:pos x="236" y="198"/>
                  </a:cxn>
                  <a:cxn ang="0">
                    <a:pos x="240" y="187"/>
                  </a:cxn>
                  <a:cxn ang="0">
                    <a:pos x="252" y="198"/>
                  </a:cxn>
                  <a:cxn ang="0">
                    <a:pos x="265" y="201"/>
                  </a:cxn>
                  <a:cxn ang="0">
                    <a:pos x="267" y="184"/>
                  </a:cxn>
                  <a:cxn ang="0">
                    <a:pos x="254" y="170"/>
                  </a:cxn>
                  <a:cxn ang="0">
                    <a:pos x="244" y="170"/>
                  </a:cxn>
                  <a:cxn ang="0">
                    <a:pos x="231" y="156"/>
                  </a:cxn>
                  <a:cxn ang="0">
                    <a:pos x="244" y="156"/>
                  </a:cxn>
                  <a:cxn ang="0">
                    <a:pos x="254" y="164"/>
                  </a:cxn>
                  <a:cxn ang="0">
                    <a:pos x="273" y="164"/>
                  </a:cxn>
                  <a:cxn ang="0">
                    <a:pos x="269" y="148"/>
                  </a:cxn>
                  <a:cxn ang="0">
                    <a:pos x="252" y="131"/>
                  </a:cxn>
                  <a:cxn ang="0">
                    <a:pos x="240" y="128"/>
                  </a:cxn>
                  <a:cxn ang="0">
                    <a:pos x="223" y="109"/>
                  </a:cxn>
                  <a:cxn ang="0">
                    <a:pos x="202" y="103"/>
                  </a:cxn>
                  <a:cxn ang="0">
                    <a:pos x="185" y="95"/>
                  </a:cxn>
                  <a:cxn ang="0">
                    <a:pos x="171" y="70"/>
                  </a:cxn>
                  <a:cxn ang="0">
                    <a:pos x="161" y="39"/>
                  </a:cxn>
                  <a:cxn ang="0">
                    <a:pos x="148" y="39"/>
                  </a:cxn>
                  <a:cxn ang="0">
                    <a:pos x="144" y="31"/>
                  </a:cxn>
                  <a:cxn ang="0">
                    <a:pos x="137" y="33"/>
                  </a:cxn>
                  <a:cxn ang="0">
                    <a:pos x="123" y="20"/>
                  </a:cxn>
                  <a:cxn ang="0">
                    <a:pos x="100" y="14"/>
                  </a:cxn>
                  <a:cxn ang="0">
                    <a:pos x="90" y="22"/>
                  </a:cxn>
                  <a:cxn ang="0">
                    <a:pos x="69" y="14"/>
                  </a:cxn>
                  <a:cxn ang="0">
                    <a:pos x="56" y="14"/>
                  </a:cxn>
                  <a:cxn ang="0">
                    <a:pos x="50" y="3"/>
                  </a:cxn>
                  <a:cxn ang="0">
                    <a:pos x="44" y="0"/>
                  </a:cxn>
                  <a:cxn ang="0">
                    <a:pos x="35" y="3"/>
                  </a:cxn>
                  <a:cxn ang="0">
                    <a:pos x="10" y="0"/>
                  </a:cxn>
                </a:cxnLst>
                <a:rect l="0" t="0" r="r" b="b"/>
                <a:pathLst>
                  <a:path w="274" h="210">
                    <a:moveTo>
                      <a:pt x="10" y="0"/>
                    </a:moveTo>
                    <a:lnTo>
                      <a:pt x="0" y="17"/>
                    </a:lnTo>
                    <a:lnTo>
                      <a:pt x="0" y="36"/>
                    </a:lnTo>
                    <a:lnTo>
                      <a:pt x="19" y="56"/>
                    </a:lnTo>
                    <a:lnTo>
                      <a:pt x="31" y="50"/>
                    </a:lnTo>
                    <a:lnTo>
                      <a:pt x="35" y="59"/>
                    </a:lnTo>
                    <a:lnTo>
                      <a:pt x="46" y="61"/>
                    </a:lnTo>
                    <a:lnTo>
                      <a:pt x="54" y="47"/>
                    </a:lnTo>
                    <a:lnTo>
                      <a:pt x="81" y="50"/>
                    </a:lnTo>
                    <a:lnTo>
                      <a:pt x="85" y="64"/>
                    </a:lnTo>
                    <a:lnTo>
                      <a:pt x="94" y="70"/>
                    </a:lnTo>
                    <a:lnTo>
                      <a:pt x="117" y="67"/>
                    </a:lnTo>
                    <a:lnTo>
                      <a:pt x="125" y="75"/>
                    </a:lnTo>
                    <a:lnTo>
                      <a:pt x="137" y="84"/>
                    </a:lnTo>
                    <a:lnTo>
                      <a:pt x="146" y="100"/>
                    </a:lnTo>
                    <a:lnTo>
                      <a:pt x="146" y="123"/>
                    </a:lnTo>
                    <a:lnTo>
                      <a:pt x="138" y="128"/>
                    </a:lnTo>
                    <a:lnTo>
                      <a:pt x="142" y="137"/>
                    </a:lnTo>
                    <a:lnTo>
                      <a:pt x="131" y="150"/>
                    </a:lnTo>
                    <a:lnTo>
                      <a:pt x="131" y="170"/>
                    </a:lnTo>
                    <a:lnTo>
                      <a:pt x="148" y="173"/>
                    </a:lnTo>
                    <a:lnTo>
                      <a:pt x="158" y="167"/>
                    </a:lnTo>
                    <a:lnTo>
                      <a:pt x="161" y="159"/>
                    </a:lnTo>
                    <a:lnTo>
                      <a:pt x="167" y="167"/>
                    </a:lnTo>
                    <a:lnTo>
                      <a:pt x="177" y="162"/>
                    </a:lnTo>
                    <a:lnTo>
                      <a:pt x="198" y="173"/>
                    </a:lnTo>
                    <a:lnTo>
                      <a:pt x="211" y="192"/>
                    </a:lnTo>
                    <a:lnTo>
                      <a:pt x="215" y="192"/>
                    </a:lnTo>
                    <a:lnTo>
                      <a:pt x="217" y="203"/>
                    </a:lnTo>
                    <a:lnTo>
                      <a:pt x="231" y="209"/>
                    </a:lnTo>
                    <a:lnTo>
                      <a:pt x="246" y="209"/>
                    </a:lnTo>
                    <a:lnTo>
                      <a:pt x="236" y="198"/>
                    </a:lnTo>
                    <a:lnTo>
                      <a:pt x="240" y="187"/>
                    </a:lnTo>
                    <a:lnTo>
                      <a:pt x="252" y="198"/>
                    </a:lnTo>
                    <a:lnTo>
                      <a:pt x="265" y="201"/>
                    </a:lnTo>
                    <a:lnTo>
                      <a:pt x="267" y="184"/>
                    </a:lnTo>
                    <a:lnTo>
                      <a:pt x="254" y="170"/>
                    </a:lnTo>
                    <a:lnTo>
                      <a:pt x="244" y="170"/>
                    </a:lnTo>
                    <a:lnTo>
                      <a:pt x="231" y="156"/>
                    </a:lnTo>
                    <a:lnTo>
                      <a:pt x="244" y="156"/>
                    </a:lnTo>
                    <a:lnTo>
                      <a:pt x="254" y="164"/>
                    </a:lnTo>
                    <a:lnTo>
                      <a:pt x="273" y="164"/>
                    </a:lnTo>
                    <a:lnTo>
                      <a:pt x="269" y="148"/>
                    </a:lnTo>
                    <a:lnTo>
                      <a:pt x="252" y="131"/>
                    </a:lnTo>
                    <a:lnTo>
                      <a:pt x="240" y="128"/>
                    </a:lnTo>
                    <a:lnTo>
                      <a:pt x="223" y="109"/>
                    </a:lnTo>
                    <a:lnTo>
                      <a:pt x="202" y="103"/>
                    </a:lnTo>
                    <a:lnTo>
                      <a:pt x="185" y="95"/>
                    </a:lnTo>
                    <a:lnTo>
                      <a:pt x="171" y="70"/>
                    </a:lnTo>
                    <a:lnTo>
                      <a:pt x="161" y="39"/>
                    </a:lnTo>
                    <a:lnTo>
                      <a:pt x="148" y="39"/>
                    </a:lnTo>
                    <a:lnTo>
                      <a:pt x="144" y="31"/>
                    </a:lnTo>
                    <a:lnTo>
                      <a:pt x="137" y="33"/>
                    </a:lnTo>
                    <a:lnTo>
                      <a:pt x="123" y="20"/>
                    </a:lnTo>
                    <a:lnTo>
                      <a:pt x="100" y="14"/>
                    </a:lnTo>
                    <a:lnTo>
                      <a:pt x="90" y="22"/>
                    </a:lnTo>
                    <a:lnTo>
                      <a:pt x="69" y="14"/>
                    </a:lnTo>
                    <a:lnTo>
                      <a:pt x="56" y="14"/>
                    </a:lnTo>
                    <a:lnTo>
                      <a:pt x="50" y="3"/>
                    </a:lnTo>
                    <a:lnTo>
                      <a:pt x="44" y="0"/>
                    </a:lnTo>
                    <a:lnTo>
                      <a:pt x="35" y="3"/>
                    </a:lnTo>
                    <a:lnTo>
                      <a:pt x="10" y="0"/>
                    </a:lnTo>
                  </a:path>
                </a:pathLst>
              </a:custGeom>
              <a:solidFill>
                <a:schemeClr val="bg1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CA"/>
              </a:p>
            </p:txBody>
          </p:sp>
          <p:sp>
            <p:nvSpPr>
              <p:cNvPr id="1062" name="Freeform 38">
                <a:extLst>
                  <a:ext uri="{FF2B5EF4-FFF2-40B4-BE49-F238E27FC236}">
                    <a16:creationId xmlns:a16="http://schemas.microsoft.com/office/drawing/2014/main" id="{757C4C46-6CE9-47E1-9638-BC65CFCF1D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64" y="1925"/>
                <a:ext cx="195" cy="98"/>
              </a:xfrm>
              <a:custGeom>
                <a:avLst/>
                <a:gdLst/>
                <a:ahLst/>
                <a:cxnLst>
                  <a:cxn ang="0">
                    <a:pos x="0" y="49"/>
                  </a:cxn>
                  <a:cxn ang="0">
                    <a:pos x="17" y="20"/>
                  </a:cxn>
                  <a:cxn ang="0">
                    <a:pos x="25" y="20"/>
                  </a:cxn>
                  <a:cxn ang="0">
                    <a:pos x="38" y="6"/>
                  </a:cxn>
                  <a:cxn ang="0">
                    <a:pos x="54" y="6"/>
                  </a:cxn>
                  <a:cxn ang="0">
                    <a:pos x="58" y="3"/>
                  </a:cxn>
                  <a:cxn ang="0">
                    <a:pos x="63" y="0"/>
                  </a:cxn>
                  <a:cxn ang="0">
                    <a:pos x="83" y="17"/>
                  </a:cxn>
                  <a:cxn ang="0">
                    <a:pos x="88" y="29"/>
                  </a:cxn>
                  <a:cxn ang="0">
                    <a:pos x="92" y="23"/>
                  </a:cxn>
                  <a:cxn ang="0">
                    <a:pos x="108" y="34"/>
                  </a:cxn>
                  <a:cxn ang="0">
                    <a:pos x="117" y="34"/>
                  </a:cxn>
                  <a:cxn ang="0">
                    <a:pos x="125" y="43"/>
                  </a:cxn>
                  <a:cxn ang="0">
                    <a:pos x="138" y="49"/>
                  </a:cxn>
                  <a:cxn ang="0">
                    <a:pos x="138" y="63"/>
                  </a:cxn>
                  <a:cxn ang="0">
                    <a:pos x="163" y="63"/>
                  </a:cxn>
                  <a:cxn ang="0">
                    <a:pos x="169" y="77"/>
                  </a:cxn>
                  <a:cxn ang="0">
                    <a:pos x="184" y="77"/>
                  </a:cxn>
                  <a:cxn ang="0">
                    <a:pos x="194" y="94"/>
                  </a:cxn>
                  <a:cxn ang="0">
                    <a:pos x="188" y="97"/>
                  </a:cxn>
                  <a:cxn ang="0">
                    <a:pos x="184" y="91"/>
                  </a:cxn>
                  <a:cxn ang="0">
                    <a:pos x="182" y="88"/>
                  </a:cxn>
                  <a:cxn ang="0">
                    <a:pos x="169" y="91"/>
                  </a:cxn>
                  <a:cxn ang="0">
                    <a:pos x="165" y="94"/>
                  </a:cxn>
                  <a:cxn ang="0">
                    <a:pos x="154" y="97"/>
                  </a:cxn>
                  <a:cxn ang="0">
                    <a:pos x="136" y="97"/>
                  </a:cxn>
                  <a:cxn ang="0">
                    <a:pos x="125" y="97"/>
                  </a:cxn>
                  <a:cxn ang="0">
                    <a:pos x="125" y="88"/>
                  </a:cxn>
                  <a:cxn ang="0">
                    <a:pos x="108" y="66"/>
                  </a:cxn>
                  <a:cxn ang="0">
                    <a:pos x="108" y="51"/>
                  </a:cxn>
                  <a:cxn ang="0">
                    <a:pos x="88" y="51"/>
                  </a:cxn>
                  <a:cxn ang="0">
                    <a:pos x="81" y="43"/>
                  </a:cxn>
                  <a:cxn ang="0">
                    <a:pos x="75" y="51"/>
                  </a:cxn>
                  <a:cxn ang="0">
                    <a:pos x="69" y="40"/>
                  </a:cxn>
                  <a:cxn ang="0">
                    <a:pos x="63" y="40"/>
                  </a:cxn>
                  <a:cxn ang="0">
                    <a:pos x="63" y="26"/>
                  </a:cxn>
                  <a:cxn ang="0">
                    <a:pos x="58" y="20"/>
                  </a:cxn>
                  <a:cxn ang="0">
                    <a:pos x="40" y="23"/>
                  </a:cxn>
                  <a:cxn ang="0">
                    <a:pos x="29" y="40"/>
                  </a:cxn>
                  <a:cxn ang="0">
                    <a:pos x="15" y="43"/>
                  </a:cxn>
                  <a:cxn ang="0">
                    <a:pos x="0" y="49"/>
                  </a:cxn>
                </a:cxnLst>
                <a:rect l="0" t="0" r="r" b="b"/>
                <a:pathLst>
                  <a:path w="195" h="98">
                    <a:moveTo>
                      <a:pt x="0" y="49"/>
                    </a:moveTo>
                    <a:lnTo>
                      <a:pt x="17" y="20"/>
                    </a:lnTo>
                    <a:lnTo>
                      <a:pt x="25" y="20"/>
                    </a:lnTo>
                    <a:lnTo>
                      <a:pt x="38" y="6"/>
                    </a:lnTo>
                    <a:lnTo>
                      <a:pt x="54" y="6"/>
                    </a:lnTo>
                    <a:lnTo>
                      <a:pt x="58" y="3"/>
                    </a:lnTo>
                    <a:lnTo>
                      <a:pt x="63" y="0"/>
                    </a:lnTo>
                    <a:lnTo>
                      <a:pt x="83" y="17"/>
                    </a:lnTo>
                    <a:lnTo>
                      <a:pt x="88" y="29"/>
                    </a:lnTo>
                    <a:lnTo>
                      <a:pt x="92" y="23"/>
                    </a:lnTo>
                    <a:lnTo>
                      <a:pt x="108" y="34"/>
                    </a:lnTo>
                    <a:lnTo>
                      <a:pt x="117" y="34"/>
                    </a:lnTo>
                    <a:lnTo>
                      <a:pt x="125" y="43"/>
                    </a:lnTo>
                    <a:lnTo>
                      <a:pt x="138" y="49"/>
                    </a:lnTo>
                    <a:lnTo>
                      <a:pt x="138" y="63"/>
                    </a:lnTo>
                    <a:lnTo>
                      <a:pt x="163" y="63"/>
                    </a:lnTo>
                    <a:lnTo>
                      <a:pt x="169" y="77"/>
                    </a:lnTo>
                    <a:lnTo>
                      <a:pt x="184" y="77"/>
                    </a:lnTo>
                    <a:lnTo>
                      <a:pt x="194" y="94"/>
                    </a:lnTo>
                    <a:lnTo>
                      <a:pt x="188" y="97"/>
                    </a:lnTo>
                    <a:lnTo>
                      <a:pt x="184" y="91"/>
                    </a:lnTo>
                    <a:lnTo>
                      <a:pt x="182" y="88"/>
                    </a:lnTo>
                    <a:lnTo>
                      <a:pt x="169" y="91"/>
                    </a:lnTo>
                    <a:lnTo>
                      <a:pt x="165" y="94"/>
                    </a:lnTo>
                    <a:lnTo>
                      <a:pt x="154" y="97"/>
                    </a:lnTo>
                    <a:lnTo>
                      <a:pt x="136" y="97"/>
                    </a:lnTo>
                    <a:lnTo>
                      <a:pt x="125" y="97"/>
                    </a:lnTo>
                    <a:lnTo>
                      <a:pt x="125" y="88"/>
                    </a:lnTo>
                    <a:lnTo>
                      <a:pt x="108" y="66"/>
                    </a:lnTo>
                    <a:lnTo>
                      <a:pt x="108" y="51"/>
                    </a:lnTo>
                    <a:lnTo>
                      <a:pt x="88" y="51"/>
                    </a:lnTo>
                    <a:lnTo>
                      <a:pt x="81" y="43"/>
                    </a:lnTo>
                    <a:lnTo>
                      <a:pt x="75" y="51"/>
                    </a:lnTo>
                    <a:lnTo>
                      <a:pt x="69" y="40"/>
                    </a:lnTo>
                    <a:lnTo>
                      <a:pt x="63" y="40"/>
                    </a:lnTo>
                    <a:lnTo>
                      <a:pt x="63" y="26"/>
                    </a:lnTo>
                    <a:lnTo>
                      <a:pt x="58" y="20"/>
                    </a:lnTo>
                    <a:lnTo>
                      <a:pt x="40" y="23"/>
                    </a:lnTo>
                    <a:lnTo>
                      <a:pt x="29" y="40"/>
                    </a:lnTo>
                    <a:lnTo>
                      <a:pt x="15" y="43"/>
                    </a:lnTo>
                    <a:lnTo>
                      <a:pt x="0" y="49"/>
                    </a:lnTo>
                  </a:path>
                </a:pathLst>
              </a:custGeom>
              <a:solidFill>
                <a:schemeClr val="bg1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CA"/>
              </a:p>
            </p:txBody>
          </p:sp>
          <p:sp>
            <p:nvSpPr>
              <p:cNvPr id="1063" name="Freeform 39">
                <a:extLst>
                  <a:ext uri="{FF2B5EF4-FFF2-40B4-BE49-F238E27FC236}">
                    <a16:creationId xmlns:a16="http://schemas.microsoft.com/office/drawing/2014/main" id="{075E6EDC-1A76-43D7-A356-035CFF8FCF6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34" y="1995"/>
                <a:ext cx="129" cy="83"/>
              </a:xfrm>
              <a:custGeom>
                <a:avLst/>
                <a:gdLst/>
                <a:ahLst/>
                <a:cxnLst>
                  <a:cxn ang="0">
                    <a:pos x="0" y="62"/>
                  </a:cxn>
                  <a:cxn ang="0">
                    <a:pos x="12" y="65"/>
                  </a:cxn>
                  <a:cxn ang="0">
                    <a:pos x="40" y="62"/>
                  </a:cxn>
                  <a:cxn ang="0">
                    <a:pos x="52" y="79"/>
                  </a:cxn>
                  <a:cxn ang="0">
                    <a:pos x="68" y="82"/>
                  </a:cxn>
                  <a:cxn ang="0">
                    <a:pos x="76" y="62"/>
                  </a:cxn>
                  <a:cxn ang="0">
                    <a:pos x="72" y="57"/>
                  </a:cxn>
                  <a:cxn ang="0">
                    <a:pos x="80" y="48"/>
                  </a:cxn>
                  <a:cxn ang="0">
                    <a:pos x="96" y="62"/>
                  </a:cxn>
                  <a:cxn ang="0">
                    <a:pos x="108" y="62"/>
                  </a:cxn>
                  <a:cxn ang="0">
                    <a:pos x="108" y="54"/>
                  </a:cxn>
                  <a:cxn ang="0">
                    <a:pos x="116" y="54"/>
                  </a:cxn>
                  <a:cxn ang="0">
                    <a:pos x="128" y="40"/>
                  </a:cxn>
                  <a:cxn ang="0">
                    <a:pos x="120" y="37"/>
                  </a:cxn>
                  <a:cxn ang="0">
                    <a:pos x="120" y="23"/>
                  </a:cxn>
                  <a:cxn ang="0">
                    <a:pos x="120" y="11"/>
                  </a:cxn>
                  <a:cxn ang="0">
                    <a:pos x="102" y="8"/>
                  </a:cxn>
                  <a:cxn ang="0">
                    <a:pos x="88" y="11"/>
                  </a:cxn>
                  <a:cxn ang="0">
                    <a:pos x="76" y="11"/>
                  </a:cxn>
                  <a:cxn ang="0">
                    <a:pos x="58" y="8"/>
                  </a:cxn>
                  <a:cxn ang="0">
                    <a:pos x="44" y="0"/>
                  </a:cxn>
                  <a:cxn ang="0">
                    <a:pos x="40" y="8"/>
                  </a:cxn>
                  <a:cxn ang="0">
                    <a:pos x="38" y="25"/>
                  </a:cxn>
                  <a:cxn ang="0">
                    <a:pos x="24" y="25"/>
                  </a:cxn>
                  <a:cxn ang="0">
                    <a:pos x="20" y="40"/>
                  </a:cxn>
                  <a:cxn ang="0">
                    <a:pos x="12" y="45"/>
                  </a:cxn>
                  <a:cxn ang="0">
                    <a:pos x="0" y="62"/>
                  </a:cxn>
                </a:cxnLst>
                <a:rect l="0" t="0" r="r" b="b"/>
                <a:pathLst>
                  <a:path w="129" h="83">
                    <a:moveTo>
                      <a:pt x="0" y="62"/>
                    </a:moveTo>
                    <a:lnTo>
                      <a:pt x="12" y="65"/>
                    </a:lnTo>
                    <a:lnTo>
                      <a:pt x="40" y="62"/>
                    </a:lnTo>
                    <a:lnTo>
                      <a:pt x="52" y="79"/>
                    </a:lnTo>
                    <a:lnTo>
                      <a:pt x="68" y="82"/>
                    </a:lnTo>
                    <a:lnTo>
                      <a:pt x="76" y="62"/>
                    </a:lnTo>
                    <a:lnTo>
                      <a:pt x="72" y="57"/>
                    </a:lnTo>
                    <a:lnTo>
                      <a:pt x="80" y="48"/>
                    </a:lnTo>
                    <a:lnTo>
                      <a:pt x="96" y="62"/>
                    </a:lnTo>
                    <a:lnTo>
                      <a:pt x="108" y="62"/>
                    </a:lnTo>
                    <a:lnTo>
                      <a:pt x="108" y="54"/>
                    </a:lnTo>
                    <a:lnTo>
                      <a:pt x="116" y="54"/>
                    </a:lnTo>
                    <a:lnTo>
                      <a:pt x="128" y="40"/>
                    </a:lnTo>
                    <a:lnTo>
                      <a:pt x="120" y="37"/>
                    </a:lnTo>
                    <a:lnTo>
                      <a:pt x="120" y="23"/>
                    </a:lnTo>
                    <a:lnTo>
                      <a:pt x="120" y="11"/>
                    </a:lnTo>
                    <a:lnTo>
                      <a:pt x="102" y="8"/>
                    </a:lnTo>
                    <a:lnTo>
                      <a:pt x="88" y="11"/>
                    </a:lnTo>
                    <a:lnTo>
                      <a:pt x="76" y="11"/>
                    </a:lnTo>
                    <a:lnTo>
                      <a:pt x="58" y="8"/>
                    </a:lnTo>
                    <a:lnTo>
                      <a:pt x="44" y="0"/>
                    </a:lnTo>
                    <a:lnTo>
                      <a:pt x="40" y="8"/>
                    </a:lnTo>
                    <a:lnTo>
                      <a:pt x="38" y="25"/>
                    </a:lnTo>
                    <a:lnTo>
                      <a:pt x="24" y="25"/>
                    </a:lnTo>
                    <a:lnTo>
                      <a:pt x="20" y="40"/>
                    </a:lnTo>
                    <a:lnTo>
                      <a:pt x="12" y="45"/>
                    </a:lnTo>
                    <a:lnTo>
                      <a:pt x="0" y="62"/>
                    </a:lnTo>
                  </a:path>
                </a:pathLst>
              </a:custGeom>
              <a:solidFill>
                <a:schemeClr val="bg1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CA"/>
              </a:p>
            </p:txBody>
          </p:sp>
          <p:sp>
            <p:nvSpPr>
              <p:cNvPr id="1064" name="Freeform 40">
                <a:extLst>
                  <a:ext uri="{FF2B5EF4-FFF2-40B4-BE49-F238E27FC236}">
                    <a16:creationId xmlns:a16="http://schemas.microsoft.com/office/drawing/2014/main" id="{A733F892-FF74-4F49-877D-57DBF3B4BF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55" y="2228"/>
                <a:ext cx="802" cy="1698"/>
              </a:xfrm>
              <a:custGeom>
                <a:avLst/>
                <a:gdLst/>
                <a:ahLst/>
                <a:cxnLst>
                  <a:cxn ang="0">
                    <a:pos x="92" y="28"/>
                  </a:cxn>
                  <a:cxn ang="0">
                    <a:pos x="152" y="3"/>
                  </a:cxn>
                  <a:cxn ang="0">
                    <a:pos x="127" y="59"/>
                  </a:cxn>
                  <a:cxn ang="0">
                    <a:pos x="152" y="56"/>
                  </a:cxn>
                  <a:cxn ang="0">
                    <a:pos x="177" y="53"/>
                  </a:cxn>
                  <a:cxn ang="0">
                    <a:pos x="212" y="73"/>
                  </a:cxn>
                  <a:cxn ang="0">
                    <a:pos x="322" y="103"/>
                  </a:cxn>
                  <a:cxn ang="0">
                    <a:pos x="372" y="134"/>
                  </a:cxn>
                  <a:cxn ang="0">
                    <a:pos x="437" y="151"/>
                  </a:cxn>
                  <a:cxn ang="0">
                    <a:pos x="530" y="234"/>
                  </a:cxn>
                  <a:cxn ang="0">
                    <a:pos x="581" y="338"/>
                  </a:cxn>
                  <a:cxn ang="0">
                    <a:pos x="780" y="424"/>
                  </a:cxn>
                  <a:cxn ang="0">
                    <a:pos x="782" y="567"/>
                  </a:cxn>
                  <a:cxn ang="0">
                    <a:pos x="731" y="642"/>
                  </a:cxn>
                  <a:cxn ang="0">
                    <a:pos x="723" y="751"/>
                  </a:cxn>
                  <a:cxn ang="0">
                    <a:pos x="694" y="798"/>
                  </a:cxn>
                  <a:cxn ang="0">
                    <a:pos x="647" y="879"/>
                  </a:cxn>
                  <a:cxn ang="0">
                    <a:pos x="579" y="907"/>
                  </a:cxn>
                  <a:cxn ang="0">
                    <a:pos x="544" y="991"/>
                  </a:cxn>
                  <a:cxn ang="0">
                    <a:pos x="536" y="1061"/>
                  </a:cxn>
                  <a:cxn ang="0">
                    <a:pos x="481" y="1125"/>
                  </a:cxn>
                  <a:cxn ang="0">
                    <a:pos x="448" y="1175"/>
                  </a:cxn>
                  <a:cxn ang="0">
                    <a:pos x="427" y="1200"/>
                  </a:cxn>
                  <a:cxn ang="0">
                    <a:pos x="415" y="1267"/>
                  </a:cxn>
                  <a:cxn ang="0">
                    <a:pos x="361" y="1295"/>
                  </a:cxn>
                  <a:cxn ang="0">
                    <a:pos x="318" y="1323"/>
                  </a:cxn>
                  <a:cxn ang="0">
                    <a:pos x="316" y="1387"/>
                  </a:cxn>
                  <a:cxn ang="0">
                    <a:pos x="275" y="1437"/>
                  </a:cxn>
                  <a:cxn ang="0">
                    <a:pos x="300" y="1482"/>
                  </a:cxn>
                  <a:cxn ang="0">
                    <a:pos x="259" y="1524"/>
                  </a:cxn>
                  <a:cxn ang="0">
                    <a:pos x="238" y="1597"/>
                  </a:cxn>
                  <a:cxn ang="0">
                    <a:pos x="292" y="1697"/>
                  </a:cxn>
                  <a:cxn ang="0">
                    <a:pos x="228" y="1647"/>
                  </a:cxn>
                  <a:cxn ang="0">
                    <a:pos x="187" y="1557"/>
                  </a:cxn>
                  <a:cxn ang="0">
                    <a:pos x="183" y="1323"/>
                  </a:cxn>
                  <a:cxn ang="0">
                    <a:pos x="177" y="1223"/>
                  </a:cxn>
                  <a:cxn ang="0">
                    <a:pos x="181" y="1114"/>
                  </a:cxn>
                  <a:cxn ang="0">
                    <a:pos x="189" y="1027"/>
                  </a:cxn>
                  <a:cxn ang="0">
                    <a:pos x="185" y="888"/>
                  </a:cxn>
                  <a:cxn ang="0">
                    <a:pos x="191" y="773"/>
                  </a:cxn>
                  <a:cxn ang="0">
                    <a:pos x="144" y="695"/>
                  </a:cxn>
                  <a:cxn ang="0">
                    <a:pos x="72" y="634"/>
                  </a:cxn>
                  <a:cxn ang="0">
                    <a:pos x="47" y="539"/>
                  </a:cxn>
                  <a:cxn ang="0">
                    <a:pos x="14" y="486"/>
                  </a:cxn>
                  <a:cxn ang="0">
                    <a:pos x="16" y="396"/>
                  </a:cxn>
                  <a:cxn ang="0">
                    <a:pos x="8" y="310"/>
                  </a:cxn>
                  <a:cxn ang="0">
                    <a:pos x="58" y="140"/>
                  </a:cxn>
                </a:cxnLst>
                <a:rect l="0" t="0" r="r" b="b"/>
                <a:pathLst>
                  <a:path w="802" h="1698">
                    <a:moveTo>
                      <a:pt x="62" y="75"/>
                    </a:moveTo>
                    <a:lnTo>
                      <a:pt x="72" y="56"/>
                    </a:lnTo>
                    <a:lnTo>
                      <a:pt x="92" y="28"/>
                    </a:lnTo>
                    <a:lnTo>
                      <a:pt x="121" y="11"/>
                    </a:lnTo>
                    <a:lnTo>
                      <a:pt x="136" y="0"/>
                    </a:lnTo>
                    <a:lnTo>
                      <a:pt x="152" y="3"/>
                    </a:lnTo>
                    <a:lnTo>
                      <a:pt x="148" y="17"/>
                    </a:lnTo>
                    <a:lnTo>
                      <a:pt x="131" y="31"/>
                    </a:lnTo>
                    <a:lnTo>
                      <a:pt x="127" y="59"/>
                    </a:lnTo>
                    <a:lnTo>
                      <a:pt x="131" y="81"/>
                    </a:lnTo>
                    <a:lnTo>
                      <a:pt x="146" y="81"/>
                    </a:lnTo>
                    <a:lnTo>
                      <a:pt x="152" y="56"/>
                    </a:lnTo>
                    <a:lnTo>
                      <a:pt x="156" y="31"/>
                    </a:lnTo>
                    <a:lnTo>
                      <a:pt x="166" y="39"/>
                    </a:lnTo>
                    <a:lnTo>
                      <a:pt x="177" y="53"/>
                    </a:lnTo>
                    <a:lnTo>
                      <a:pt x="197" y="47"/>
                    </a:lnTo>
                    <a:lnTo>
                      <a:pt x="209" y="59"/>
                    </a:lnTo>
                    <a:lnTo>
                      <a:pt x="212" y="73"/>
                    </a:lnTo>
                    <a:lnTo>
                      <a:pt x="242" y="67"/>
                    </a:lnTo>
                    <a:lnTo>
                      <a:pt x="300" y="59"/>
                    </a:lnTo>
                    <a:lnTo>
                      <a:pt x="322" y="103"/>
                    </a:lnTo>
                    <a:lnTo>
                      <a:pt x="359" y="126"/>
                    </a:lnTo>
                    <a:lnTo>
                      <a:pt x="357" y="145"/>
                    </a:lnTo>
                    <a:lnTo>
                      <a:pt x="372" y="134"/>
                    </a:lnTo>
                    <a:lnTo>
                      <a:pt x="390" y="134"/>
                    </a:lnTo>
                    <a:lnTo>
                      <a:pt x="411" y="154"/>
                    </a:lnTo>
                    <a:lnTo>
                      <a:pt x="437" y="151"/>
                    </a:lnTo>
                    <a:lnTo>
                      <a:pt x="458" y="154"/>
                    </a:lnTo>
                    <a:lnTo>
                      <a:pt x="493" y="190"/>
                    </a:lnTo>
                    <a:lnTo>
                      <a:pt x="530" y="234"/>
                    </a:lnTo>
                    <a:lnTo>
                      <a:pt x="546" y="285"/>
                    </a:lnTo>
                    <a:lnTo>
                      <a:pt x="536" y="324"/>
                    </a:lnTo>
                    <a:lnTo>
                      <a:pt x="581" y="338"/>
                    </a:lnTo>
                    <a:lnTo>
                      <a:pt x="655" y="357"/>
                    </a:lnTo>
                    <a:lnTo>
                      <a:pt x="731" y="380"/>
                    </a:lnTo>
                    <a:lnTo>
                      <a:pt x="780" y="424"/>
                    </a:lnTo>
                    <a:lnTo>
                      <a:pt x="801" y="466"/>
                    </a:lnTo>
                    <a:lnTo>
                      <a:pt x="801" y="519"/>
                    </a:lnTo>
                    <a:lnTo>
                      <a:pt x="782" y="567"/>
                    </a:lnTo>
                    <a:lnTo>
                      <a:pt x="760" y="592"/>
                    </a:lnTo>
                    <a:lnTo>
                      <a:pt x="746" y="608"/>
                    </a:lnTo>
                    <a:lnTo>
                      <a:pt x="731" y="642"/>
                    </a:lnTo>
                    <a:lnTo>
                      <a:pt x="729" y="673"/>
                    </a:lnTo>
                    <a:lnTo>
                      <a:pt x="731" y="712"/>
                    </a:lnTo>
                    <a:lnTo>
                      <a:pt x="723" y="751"/>
                    </a:lnTo>
                    <a:lnTo>
                      <a:pt x="711" y="759"/>
                    </a:lnTo>
                    <a:lnTo>
                      <a:pt x="707" y="782"/>
                    </a:lnTo>
                    <a:lnTo>
                      <a:pt x="694" y="798"/>
                    </a:lnTo>
                    <a:lnTo>
                      <a:pt x="692" y="818"/>
                    </a:lnTo>
                    <a:lnTo>
                      <a:pt x="674" y="840"/>
                    </a:lnTo>
                    <a:lnTo>
                      <a:pt x="647" y="879"/>
                    </a:lnTo>
                    <a:lnTo>
                      <a:pt x="624" y="890"/>
                    </a:lnTo>
                    <a:lnTo>
                      <a:pt x="608" y="888"/>
                    </a:lnTo>
                    <a:lnTo>
                      <a:pt x="579" y="907"/>
                    </a:lnTo>
                    <a:lnTo>
                      <a:pt x="550" y="952"/>
                    </a:lnTo>
                    <a:lnTo>
                      <a:pt x="544" y="969"/>
                    </a:lnTo>
                    <a:lnTo>
                      <a:pt x="544" y="991"/>
                    </a:lnTo>
                    <a:lnTo>
                      <a:pt x="550" y="1016"/>
                    </a:lnTo>
                    <a:lnTo>
                      <a:pt x="536" y="1041"/>
                    </a:lnTo>
                    <a:lnTo>
                      <a:pt x="536" y="1061"/>
                    </a:lnTo>
                    <a:lnTo>
                      <a:pt x="513" y="1083"/>
                    </a:lnTo>
                    <a:lnTo>
                      <a:pt x="495" y="1100"/>
                    </a:lnTo>
                    <a:lnTo>
                      <a:pt x="481" y="1125"/>
                    </a:lnTo>
                    <a:lnTo>
                      <a:pt x="476" y="1150"/>
                    </a:lnTo>
                    <a:lnTo>
                      <a:pt x="456" y="1181"/>
                    </a:lnTo>
                    <a:lnTo>
                      <a:pt x="448" y="1175"/>
                    </a:lnTo>
                    <a:lnTo>
                      <a:pt x="433" y="1175"/>
                    </a:lnTo>
                    <a:lnTo>
                      <a:pt x="413" y="1186"/>
                    </a:lnTo>
                    <a:lnTo>
                      <a:pt x="427" y="1200"/>
                    </a:lnTo>
                    <a:lnTo>
                      <a:pt x="427" y="1228"/>
                    </a:lnTo>
                    <a:lnTo>
                      <a:pt x="425" y="1250"/>
                    </a:lnTo>
                    <a:lnTo>
                      <a:pt x="415" y="1267"/>
                    </a:lnTo>
                    <a:lnTo>
                      <a:pt x="390" y="1270"/>
                    </a:lnTo>
                    <a:lnTo>
                      <a:pt x="370" y="1278"/>
                    </a:lnTo>
                    <a:lnTo>
                      <a:pt x="361" y="1295"/>
                    </a:lnTo>
                    <a:lnTo>
                      <a:pt x="361" y="1323"/>
                    </a:lnTo>
                    <a:lnTo>
                      <a:pt x="337" y="1326"/>
                    </a:lnTo>
                    <a:lnTo>
                      <a:pt x="318" y="1323"/>
                    </a:lnTo>
                    <a:lnTo>
                      <a:pt x="312" y="1334"/>
                    </a:lnTo>
                    <a:lnTo>
                      <a:pt x="322" y="1345"/>
                    </a:lnTo>
                    <a:lnTo>
                      <a:pt x="316" y="1387"/>
                    </a:lnTo>
                    <a:lnTo>
                      <a:pt x="308" y="1423"/>
                    </a:lnTo>
                    <a:lnTo>
                      <a:pt x="283" y="1423"/>
                    </a:lnTo>
                    <a:lnTo>
                      <a:pt x="275" y="1437"/>
                    </a:lnTo>
                    <a:lnTo>
                      <a:pt x="277" y="1465"/>
                    </a:lnTo>
                    <a:lnTo>
                      <a:pt x="290" y="1465"/>
                    </a:lnTo>
                    <a:lnTo>
                      <a:pt x="300" y="1482"/>
                    </a:lnTo>
                    <a:lnTo>
                      <a:pt x="294" y="1510"/>
                    </a:lnTo>
                    <a:lnTo>
                      <a:pt x="281" y="1513"/>
                    </a:lnTo>
                    <a:lnTo>
                      <a:pt x="259" y="1524"/>
                    </a:lnTo>
                    <a:lnTo>
                      <a:pt x="253" y="1546"/>
                    </a:lnTo>
                    <a:lnTo>
                      <a:pt x="251" y="1580"/>
                    </a:lnTo>
                    <a:lnTo>
                      <a:pt x="238" y="1597"/>
                    </a:lnTo>
                    <a:lnTo>
                      <a:pt x="286" y="1652"/>
                    </a:lnTo>
                    <a:lnTo>
                      <a:pt x="300" y="1680"/>
                    </a:lnTo>
                    <a:lnTo>
                      <a:pt x="292" y="1697"/>
                    </a:lnTo>
                    <a:lnTo>
                      <a:pt x="271" y="1686"/>
                    </a:lnTo>
                    <a:lnTo>
                      <a:pt x="253" y="1664"/>
                    </a:lnTo>
                    <a:lnTo>
                      <a:pt x="228" y="1647"/>
                    </a:lnTo>
                    <a:lnTo>
                      <a:pt x="205" y="1619"/>
                    </a:lnTo>
                    <a:lnTo>
                      <a:pt x="189" y="1585"/>
                    </a:lnTo>
                    <a:lnTo>
                      <a:pt x="187" y="1557"/>
                    </a:lnTo>
                    <a:lnTo>
                      <a:pt x="191" y="1535"/>
                    </a:lnTo>
                    <a:lnTo>
                      <a:pt x="189" y="1354"/>
                    </a:lnTo>
                    <a:lnTo>
                      <a:pt x="183" y="1323"/>
                    </a:lnTo>
                    <a:lnTo>
                      <a:pt x="166" y="1289"/>
                    </a:lnTo>
                    <a:lnTo>
                      <a:pt x="166" y="1259"/>
                    </a:lnTo>
                    <a:lnTo>
                      <a:pt x="177" y="1223"/>
                    </a:lnTo>
                    <a:lnTo>
                      <a:pt x="187" y="1178"/>
                    </a:lnTo>
                    <a:lnTo>
                      <a:pt x="183" y="1133"/>
                    </a:lnTo>
                    <a:lnTo>
                      <a:pt x="181" y="1114"/>
                    </a:lnTo>
                    <a:lnTo>
                      <a:pt x="179" y="1089"/>
                    </a:lnTo>
                    <a:lnTo>
                      <a:pt x="185" y="1077"/>
                    </a:lnTo>
                    <a:lnTo>
                      <a:pt x="189" y="1027"/>
                    </a:lnTo>
                    <a:lnTo>
                      <a:pt x="185" y="1002"/>
                    </a:lnTo>
                    <a:lnTo>
                      <a:pt x="193" y="941"/>
                    </a:lnTo>
                    <a:lnTo>
                      <a:pt x="185" y="888"/>
                    </a:lnTo>
                    <a:lnTo>
                      <a:pt x="191" y="860"/>
                    </a:lnTo>
                    <a:lnTo>
                      <a:pt x="201" y="807"/>
                    </a:lnTo>
                    <a:lnTo>
                      <a:pt x="191" y="773"/>
                    </a:lnTo>
                    <a:lnTo>
                      <a:pt x="172" y="748"/>
                    </a:lnTo>
                    <a:lnTo>
                      <a:pt x="166" y="720"/>
                    </a:lnTo>
                    <a:lnTo>
                      <a:pt x="144" y="695"/>
                    </a:lnTo>
                    <a:lnTo>
                      <a:pt x="121" y="678"/>
                    </a:lnTo>
                    <a:lnTo>
                      <a:pt x="88" y="670"/>
                    </a:lnTo>
                    <a:lnTo>
                      <a:pt x="72" y="634"/>
                    </a:lnTo>
                    <a:lnTo>
                      <a:pt x="51" y="597"/>
                    </a:lnTo>
                    <a:lnTo>
                      <a:pt x="49" y="567"/>
                    </a:lnTo>
                    <a:lnTo>
                      <a:pt x="47" y="539"/>
                    </a:lnTo>
                    <a:lnTo>
                      <a:pt x="41" y="519"/>
                    </a:lnTo>
                    <a:lnTo>
                      <a:pt x="29" y="497"/>
                    </a:lnTo>
                    <a:lnTo>
                      <a:pt x="14" y="486"/>
                    </a:lnTo>
                    <a:lnTo>
                      <a:pt x="2" y="463"/>
                    </a:lnTo>
                    <a:lnTo>
                      <a:pt x="16" y="444"/>
                    </a:lnTo>
                    <a:lnTo>
                      <a:pt x="16" y="396"/>
                    </a:lnTo>
                    <a:lnTo>
                      <a:pt x="8" y="371"/>
                    </a:lnTo>
                    <a:lnTo>
                      <a:pt x="0" y="346"/>
                    </a:lnTo>
                    <a:lnTo>
                      <a:pt x="8" y="310"/>
                    </a:lnTo>
                    <a:lnTo>
                      <a:pt x="39" y="220"/>
                    </a:lnTo>
                    <a:lnTo>
                      <a:pt x="41" y="181"/>
                    </a:lnTo>
                    <a:lnTo>
                      <a:pt x="58" y="140"/>
                    </a:lnTo>
                    <a:lnTo>
                      <a:pt x="58" y="117"/>
                    </a:lnTo>
                    <a:lnTo>
                      <a:pt x="62" y="75"/>
                    </a:lnTo>
                  </a:path>
                </a:pathLst>
              </a:custGeom>
              <a:solidFill>
                <a:schemeClr val="bg1"/>
              </a:solidFill>
              <a:ln w="9525" cap="rnd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CA"/>
              </a:p>
            </p:txBody>
          </p:sp>
        </p:grpSp>
      </p:grpSp>
      <p:sp>
        <p:nvSpPr>
          <p:cNvPr id="1030" name="Rectangle 43">
            <a:extLst>
              <a:ext uri="{FF2B5EF4-FFF2-40B4-BE49-F238E27FC236}">
                <a16:creationId xmlns:a16="http://schemas.microsoft.com/office/drawing/2014/main" id="{8F32583A-6586-4BDA-804F-BA25B76AD2C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04800"/>
            <a:ext cx="77724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31" name="Rectangle 44">
            <a:extLst>
              <a:ext uri="{FF2B5EF4-FFF2-40B4-BE49-F238E27FC236}">
                <a16:creationId xmlns:a16="http://schemas.microsoft.com/office/drawing/2014/main" id="{39208AF8-8B84-485E-8168-9ADCA3721E7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143000"/>
            <a:ext cx="7772400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random/>
  </p:transition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Monotype Sorts" pitchFamily="2" charset="2"/>
        <a:buChar char="u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00000"/>
        <a:buFont typeface="Wingdings" panose="05000000000000000000" pitchFamily="2" charset="2"/>
        <a:buChar char="o"/>
        <a:defRPr sz="2800">
          <a:solidFill>
            <a:srgbClr val="000000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37C03"/>
        </a:buClr>
        <a:buSzPct val="65000"/>
        <a:buFont typeface="Monotype Sorts" pitchFamily="2" charset="2"/>
        <a:buChar char="s"/>
        <a:defRPr sz="2400">
          <a:solidFill>
            <a:srgbClr val="000000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00000"/>
        <a:buChar char="–"/>
        <a:defRPr sz="2000">
          <a:solidFill>
            <a:srgbClr val="000000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00000"/>
        <a:buChar char="•"/>
        <a:defRPr sz="2000">
          <a:solidFill>
            <a:srgbClr val="000000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00000"/>
        <a:buChar char="•"/>
        <a:defRPr sz="2000">
          <a:solidFill>
            <a:srgbClr val="000000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00000"/>
        <a:buChar char="•"/>
        <a:defRPr sz="2000">
          <a:solidFill>
            <a:srgbClr val="000000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00000"/>
        <a:buChar char="•"/>
        <a:defRPr sz="2000">
          <a:solidFill>
            <a:srgbClr val="000000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00000"/>
        <a:buChar char="•"/>
        <a:defRPr sz="2000">
          <a:solidFill>
            <a:srgbClr val="000000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C52355A6-5759-4412-A74C-36E50F60C60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838200" y="1044575"/>
            <a:ext cx="7772400" cy="1927225"/>
          </a:xfrm>
        </p:spPr>
        <p:txBody>
          <a:bodyPr/>
          <a:lstStyle/>
          <a:p>
            <a:r>
              <a:rPr lang="en-CA" altLang="en-US" dirty="0"/>
              <a:t>Why Alto HSR is not Sustainable in QC-Toronto Corridor:</a:t>
            </a:r>
            <a:br>
              <a:rPr lang="en-CA" altLang="en-US" dirty="0"/>
            </a:br>
            <a:r>
              <a:rPr lang="en-CA" altLang="en-US" dirty="0"/>
              <a:t>on cost or demand 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1EE50F55-5EF3-4C03-9998-007C474790DF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altLang="en-US" dirty="0"/>
              <a:t>Ian Lee, PhD</a:t>
            </a:r>
          </a:p>
          <a:p>
            <a:r>
              <a:rPr lang="en-CA" altLang="en-US" dirty="0"/>
              <a:t>Sprott School of Business</a:t>
            </a:r>
          </a:p>
          <a:p>
            <a:r>
              <a:rPr lang="en-CA" altLang="en-US" dirty="0"/>
              <a:t>Carleton University</a:t>
            </a:r>
          </a:p>
        </p:txBody>
      </p:sp>
    </p:spTree>
  </p:cSld>
  <p:clrMapOvr>
    <a:masterClrMapping/>
  </p:clrMapOvr>
  <p:transition>
    <p:random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9BB77D-9A29-38FB-CDFA-D52B3550EF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52400"/>
            <a:ext cx="7772400" cy="762000"/>
          </a:xfrm>
        </p:spPr>
        <p:txBody>
          <a:bodyPr/>
          <a:lstStyle/>
          <a:p>
            <a:r>
              <a:rPr lang="en-CA" dirty="0"/>
              <a:t>3 Major HSR Research 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CD7254-AB4D-CCBA-032F-F8DDB67028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914400"/>
            <a:ext cx="7772400" cy="5181600"/>
          </a:xfrm>
        </p:spPr>
        <p:txBody>
          <a:bodyPr/>
          <a:lstStyle/>
          <a:p>
            <a:pPr marL="0" indent="0">
              <a:buNone/>
            </a:pPr>
            <a:r>
              <a:rPr lang="en-CA" sz="2800" dirty="0"/>
              <a:t>1. </a:t>
            </a:r>
            <a:r>
              <a:rPr lang="en-CA" sz="2800" i="1" dirty="0"/>
              <a:t>What Holds HSR Back: Lessons from Global Systems &amp; California’s Experience,  2026</a:t>
            </a:r>
          </a:p>
          <a:p>
            <a:pPr marL="0" indent="0">
              <a:buNone/>
            </a:pPr>
            <a:r>
              <a:rPr lang="en-CA" sz="2800" dirty="0"/>
              <a:t>Deepak K Sharma, PhD Rajnish Lekhi, PhD Scott Parr, PhD, PE </a:t>
            </a:r>
            <a:br>
              <a:rPr lang="en-CA" sz="2800" dirty="0"/>
            </a:br>
            <a:endParaRPr lang="en-CA" sz="2800" dirty="0"/>
          </a:p>
          <a:p>
            <a:pPr marL="0" indent="0">
              <a:buNone/>
            </a:pPr>
            <a:r>
              <a:rPr lang="en-CA" sz="2800" dirty="0"/>
              <a:t>2. </a:t>
            </a:r>
            <a:r>
              <a:rPr lang="en-CA" sz="2800" i="1" dirty="0"/>
              <a:t>The socio-economic impacts of high-speed rail: a cross-national comparative review,  2025</a:t>
            </a:r>
          </a:p>
          <a:p>
            <a:pPr marL="0" indent="0">
              <a:buNone/>
            </a:pPr>
            <a:r>
              <a:rPr lang="en-CA" sz="2800" dirty="0" err="1"/>
              <a:t>Xiuxin</a:t>
            </a:r>
            <a:r>
              <a:rPr lang="en-CA" sz="2800" dirty="0"/>
              <a:t> Ma, Anton Van Rompaey &amp; Ben Derudder </a:t>
            </a:r>
            <a:br>
              <a:rPr lang="en-CA" sz="2800" dirty="0"/>
            </a:br>
            <a:br>
              <a:rPr lang="en-CA" sz="2800" dirty="0"/>
            </a:br>
            <a:r>
              <a:rPr lang="en-CA" sz="2800" dirty="0"/>
              <a:t>3. Hyett, </a:t>
            </a:r>
            <a:r>
              <a:rPr lang="en-CA" dirty="0"/>
              <a:t>ALTO HSR Citizen Research Initiative: altohsrcitizenresearch.ca </a:t>
            </a:r>
            <a:br>
              <a:rPr lang="en-CA" dirty="0"/>
            </a:br>
            <a:endParaRPr lang="en-CA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B6B267-96CF-907B-F232-DEDAA59024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7272D03-DA01-4966-9F8B-C82FCED61B50}" type="datetime1">
              <a:rPr lang="en-US" smtClean="0"/>
              <a:pPr>
                <a:defRPr/>
              </a:pPr>
              <a:t>9/7/2026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30C922-2A61-B96F-0E65-5545C5D971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Ian Lee, Ph.D, Carleton U Sprott School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A8C3E6-0CAE-8A3D-D311-ADF91E6005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14665-A252-481E-9BC3-26281E59AB8B}" type="slidenum">
              <a:rPr lang="en-US" altLang="en-US" smtClean="0"/>
              <a:pPr/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60582222"/>
      </p:ext>
    </p:extLst>
  </p:cSld>
  <p:clrMapOvr>
    <a:masterClrMapping/>
  </p:clrMapOvr>
  <p:transition>
    <p:random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754B4-B5F5-BD8A-715F-EB27D2A50B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World’s Longest HSR networks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A0C9FA6-A8A6-FB5C-37C8-3ED8216F3B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2CCA9A7-107F-4241-8919-87D1E99D87BA}" type="datetime1">
              <a:rPr lang="en-US" smtClean="0"/>
              <a:pPr>
                <a:defRPr/>
              </a:pPr>
              <a:t>9/7/2026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213E084-0815-8CC6-B0DF-B83D83EE9A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Ian Lee, Ph.D, Carleton U Sprott School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808D830-E914-CAD4-3FAE-A726892C15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A9EF1-D2EC-4E30-9A38-78CB61203F62}" type="slidenum">
              <a:rPr lang="en-US" altLang="en-US" smtClean="0"/>
              <a:pPr/>
              <a:t>3</a:t>
            </a:fld>
            <a:endParaRPr lang="en-US" alt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2BAD111-008D-86DF-2A2B-6080BBD569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99" y="1295400"/>
            <a:ext cx="8229601" cy="4986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0500248"/>
      </p:ext>
    </p:extLst>
  </p:cSld>
  <p:clrMapOvr>
    <a:masterClrMapping/>
  </p:clrMapOvr>
  <p:transition>
    <p:random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013FF7F1-4E1B-AFD2-8AB7-5BFAB58943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4000" dirty="0"/>
              <a:t>Global distribution of HSR by KM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B9F13B-9AF3-D899-8A65-953F847ED3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7272D03-DA01-4966-9F8B-C82FCED61B50}" type="datetime1">
              <a:rPr lang="en-US" smtClean="0"/>
              <a:pPr>
                <a:defRPr/>
              </a:pPr>
              <a:t>9/7/2026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5B5AAE-1AB7-BB34-7F27-233853298F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Ian Lee, Ph.D, Carleton U Sprott School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144F9F-FAC0-7338-1491-A56ABC55B5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14665-A252-481E-9BC3-26281E59AB8B}" type="slidenum">
              <a:rPr lang="en-US" altLang="en-US" smtClean="0"/>
              <a:pPr/>
              <a:t>4</a:t>
            </a:fld>
            <a:endParaRPr lang="en-US" alt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03849C1-B2B7-800B-69C6-B1A8929E20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1143000"/>
            <a:ext cx="7772400" cy="518160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02A82B6-6DC6-2533-F886-1671EE05B7D3}"/>
              </a:ext>
            </a:extLst>
          </p:cNvPr>
          <p:cNvSpPr txBox="1"/>
          <p:nvPr/>
        </p:nvSpPr>
        <p:spPr>
          <a:xfrm>
            <a:off x="2895600" y="1859340"/>
            <a:ext cx="46746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>
                <a:highlight>
                  <a:srgbClr val="FFFF00"/>
                </a:highlight>
              </a:rPr>
              <a:t>China = 75% -85% of HSR in world</a:t>
            </a:r>
          </a:p>
        </p:txBody>
      </p:sp>
    </p:spTree>
    <p:extLst>
      <p:ext uri="{BB962C8B-B14F-4D97-AF65-F5344CB8AC3E}">
        <p14:creationId xmlns:p14="http://schemas.microsoft.com/office/powerpoint/2010/main" val="3716556627"/>
      </p:ext>
    </p:extLst>
  </p:cSld>
  <p:clrMapOvr>
    <a:masterClrMapping/>
  </p:clrMapOvr>
  <p:transition>
    <p:random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277E05-77D8-DF83-F570-E692DAC7EF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97141"/>
            <a:ext cx="7772400" cy="762000"/>
          </a:xfrm>
        </p:spPr>
        <p:txBody>
          <a:bodyPr/>
          <a:lstStyle/>
          <a:p>
            <a:r>
              <a:rPr lang="en-CA" dirty="0"/>
              <a:t>Impact of HSR in these 3 regions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28D93DC-0D5D-DA66-643D-BDD5AA3010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959141"/>
            <a:ext cx="7772400" cy="5136859"/>
          </a:xfrm>
        </p:spPr>
        <p:txBody>
          <a:bodyPr/>
          <a:lstStyle/>
          <a:p>
            <a:r>
              <a:rPr lang="en-CA" dirty="0"/>
              <a:t>China, HSR significantly boosted economic growth by facilitating agglomeration econ</a:t>
            </a:r>
          </a:p>
          <a:p>
            <a:endParaRPr lang="en-CA" dirty="0"/>
          </a:p>
          <a:p>
            <a:r>
              <a:rPr lang="en-CA" dirty="0">
                <a:highlight>
                  <a:srgbClr val="FFFF00"/>
                </a:highlight>
              </a:rPr>
              <a:t>18 mega cities +10 Million</a:t>
            </a:r>
          </a:p>
          <a:p>
            <a:r>
              <a:rPr lang="en-CA" dirty="0">
                <a:highlight>
                  <a:srgbClr val="FFFF00"/>
                </a:highlight>
              </a:rPr>
              <a:t>20 Chinese cities +5 Million pop </a:t>
            </a:r>
          </a:p>
          <a:p>
            <a:endParaRPr lang="en-CA" dirty="0"/>
          </a:p>
          <a:p>
            <a:r>
              <a:rPr lang="en-CA" dirty="0"/>
              <a:t>HSR has reshaped labour mobility in China, expanding commuting distances to 100–200 km (travel time &lt; 60 minutes </a:t>
            </a:r>
            <a:br>
              <a:rPr lang="en-CA" dirty="0"/>
            </a:br>
            <a:br>
              <a:rPr lang="en-CA" dirty="0"/>
            </a:br>
            <a:br>
              <a:rPr lang="en-CA" dirty="0"/>
            </a:br>
            <a:endParaRPr lang="en-CA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60B743-332F-577B-213D-EFFD8A28FF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2CCA9A7-107F-4241-8919-87D1E99D87BA}" type="datetime1">
              <a:rPr lang="en-US" smtClean="0"/>
              <a:pPr>
                <a:defRPr/>
              </a:pPr>
              <a:t>9/7/2026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44693E2-84D8-6090-E541-9AA28D2092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Ian Lee, Ph.D, Carleton U Sprott School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34FB99E-9908-5F2E-B7A0-F706520675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A9EF1-D2EC-4E30-9A38-78CB61203F62}" type="slidenum">
              <a:rPr lang="en-US" altLang="en-US" smtClean="0"/>
              <a:pPr/>
              <a:t>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44049930"/>
      </p:ext>
    </p:extLst>
  </p:cSld>
  <p:clrMapOvr>
    <a:masterClrMapping/>
  </p:clrMapOvr>
  <p:transition>
    <p:random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69A312-AF46-151D-364C-C276715730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China Railway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CF0225-C037-A3BB-A517-1D85EB757A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143000"/>
            <a:ext cx="7772400" cy="4953000"/>
          </a:xfrm>
        </p:spPr>
        <p:txBody>
          <a:bodyPr/>
          <a:lstStyle/>
          <a:p>
            <a:r>
              <a:rPr lang="en-CA" dirty="0"/>
              <a:t>Fixed-Asset Investment: Reached 440.6 billion yuan ($64.9 billion USD), July 2026</a:t>
            </a:r>
          </a:p>
          <a:p>
            <a:endParaRPr lang="en-CA" dirty="0"/>
          </a:p>
          <a:p>
            <a:r>
              <a:rPr lang="en-CA" dirty="0"/>
              <a:t>HSR 50,000 KM of 150,000 total CN KM</a:t>
            </a:r>
          </a:p>
          <a:p>
            <a:endParaRPr lang="en-CA" dirty="0"/>
          </a:p>
          <a:p>
            <a:r>
              <a:rPr lang="en-CA" dirty="0">
                <a:highlight>
                  <a:srgbClr val="FFFF00"/>
                </a:highlight>
              </a:rPr>
              <a:t>Total Debt: $1 trillion in USD</a:t>
            </a:r>
          </a:p>
          <a:p>
            <a:endParaRPr lang="en-CA" dirty="0"/>
          </a:p>
          <a:p>
            <a:r>
              <a:rPr lang="en-CA" b="1" dirty="0">
                <a:highlight>
                  <a:srgbClr val="FFFF00"/>
                </a:highlight>
              </a:rPr>
              <a:t>Overall Deficit:</a:t>
            </a:r>
            <a:r>
              <a:rPr lang="en-CA" dirty="0">
                <a:highlight>
                  <a:srgbClr val="FFFF00"/>
                </a:highlight>
              </a:rPr>
              <a:t> Roughly 80% of HSR operates at financial loss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539045-333F-0EA9-6597-021F6A0C60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7272D03-DA01-4966-9F8B-C82FCED61B50}" type="datetime1">
              <a:rPr lang="en-US" smtClean="0"/>
              <a:pPr>
                <a:defRPr/>
              </a:pPr>
              <a:t>9/7/2026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52BC1E-7BB6-657F-B5D2-FAB488E26B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Ian Lee, Ph.D, Carleton U Sprott School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902BF2-47E7-7001-916C-186D7CD269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14665-A252-481E-9BC3-26281E59AB8B}" type="slidenum">
              <a:rPr lang="en-US" altLang="en-US" smtClean="0"/>
              <a:pPr/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91543213"/>
      </p:ext>
    </p:extLst>
  </p:cSld>
  <p:clrMapOvr>
    <a:masterClrMapping/>
  </p:clrMapOvr>
  <p:transition>
    <p:random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F5350F10-A66E-E0F5-0827-51C09A0F9A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3338" y="152400"/>
            <a:ext cx="7772400" cy="762000"/>
          </a:xfrm>
        </p:spPr>
        <p:txBody>
          <a:bodyPr/>
          <a:lstStyle/>
          <a:p>
            <a:r>
              <a:rPr lang="en-CA" dirty="0"/>
              <a:t>Japan, 9 Shinkansen lines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33D7CB-9167-788C-C1F7-A616304E94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7272D03-DA01-4966-9F8B-C82FCED61B50}" type="datetime1">
              <a:rPr lang="en-US" smtClean="0"/>
              <a:pPr>
                <a:defRPr/>
              </a:pPr>
              <a:t>9/7/2026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88BF38-F349-2B97-83B2-2B07B2FD2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Ian Lee, Ph.D, Carleton U Sprott School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4E68AB-BEDE-ACB5-EC03-4B3AFD688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14665-A252-481E-9BC3-26281E59AB8B}" type="slidenum">
              <a:rPr lang="en-US" altLang="en-US" smtClean="0"/>
              <a:pPr/>
              <a:t>7</a:t>
            </a:fld>
            <a:endParaRPr lang="en-US" altLang="en-US"/>
          </a:p>
        </p:txBody>
      </p:sp>
      <p:pic>
        <p:nvPicPr>
          <p:cNvPr id="8" name="Picture 7" descr="Shinkansen Lines (Current as of March 2025)">
            <a:extLst>
              <a:ext uri="{FF2B5EF4-FFF2-40B4-BE49-F238E27FC236}">
                <a16:creationId xmlns:a16="http://schemas.microsoft.com/office/drawing/2014/main" id="{0213B68E-609B-0696-3528-8B545F6BEC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1447101"/>
            <a:ext cx="7467600" cy="478522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294881E-D090-F48C-B076-54CFF8C91A25}"/>
              </a:ext>
            </a:extLst>
          </p:cNvPr>
          <p:cNvSpPr txBox="1"/>
          <p:nvPr/>
        </p:nvSpPr>
        <p:spPr>
          <a:xfrm>
            <a:off x="833445" y="913701"/>
            <a:ext cx="77572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>
                <a:highlight>
                  <a:srgbClr val="FFFF00"/>
                </a:highlight>
              </a:rPr>
              <a:t>Japan is 150 KM wide x 3000 KM length w/ 122 Million pop</a:t>
            </a:r>
          </a:p>
        </p:txBody>
      </p:sp>
    </p:spTree>
    <p:extLst>
      <p:ext uri="{BB962C8B-B14F-4D97-AF65-F5344CB8AC3E}">
        <p14:creationId xmlns:p14="http://schemas.microsoft.com/office/powerpoint/2010/main" val="815546494"/>
      </p:ext>
    </p:extLst>
  </p:cSld>
  <p:clrMapOvr>
    <a:masterClrMapping/>
  </p:clrMapOvr>
  <p:transition>
    <p:random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6C7328-6408-0B13-4975-1C3DA54F52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52400"/>
            <a:ext cx="7772400" cy="914400"/>
          </a:xfrm>
        </p:spPr>
        <p:txBody>
          <a:bodyPr/>
          <a:lstStyle/>
          <a:p>
            <a:r>
              <a:rPr lang="en-CA" dirty="0"/>
              <a:t>Population of Spain, Italy, France, Benelux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93E10B-FF66-49A7-2B22-C252F848E1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CA" b="1" dirty="0"/>
              <a:t>France:</a:t>
            </a:r>
            <a:r>
              <a:rPr lang="en-CA" dirty="0"/>
              <a:t> ~68 million</a:t>
            </a:r>
          </a:p>
          <a:p>
            <a:pPr lvl="0"/>
            <a:r>
              <a:rPr lang="en-CA" b="1" dirty="0"/>
              <a:t>Italy:</a:t>
            </a:r>
            <a:r>
              <a:rPr lang="en-CA" dirty="0"/>
              <a:t> ~58.9 million</a:t>
            </a:r>
          </a:p>
          <a:p>
            <a:pPr lvl="0"/>
            <a:r>
              <a:rPr lang="en-CA" b="1" dirty="0"/>
              <a:t>Spain:</a:t>
            </a:r>
            <a:r>
              <a:rPr lang="en-CA" dirty="0"/>
              <a:t> ~47.9 million</a:t>
            </a:r>
          </a:p>
          <a:p>
            <a:endParaRPr lang="en-CA" b="1" dirty="0"/>
          </a:p>
          <a:p>
            <a:r>
              <a:rPr lang="en-CA" b="1" dirty="0"/>
              <a:t>Benelux Countries</a:t>
            </a:r>
          </a:p>
          <a:p>
            <a:pPr lvl="0"/>
            <a:r>
              <a:rPr lang="en-CA" b="1" dirty="0"/>
              <a:t>Netherlands:</a:t>
            </a:r>
            <a:r>
              <a:rPr lang="en-CA" dirty="0"/>
              <a:t> ~18.1 million to 18.4 million</a:t>
            </a:r>
          </a:p>
          <a:p>
            <a:pPr lvl="0"/>
            <a:r>
              <a:rPr lang="en-CA" b="1" dirty="0"/>
              <a:t>Belgium:</a:t>
            </a:r>
            <a:r>
              <a:rPr lang="en-CA" dirty="0"/>
              <a:t> ~11.7 million</a:t>
            </a:r>
          </a:p>
          <a:p>
            <a:r>
              <a:rPr lang="en-CA" dirty="0">
                <a:highlight>
                  <a:srgbClr val="FFFF00"/>
                </a:highlight>
              </a:rPr>
              <a:t>TOTAL: 204 MILLION population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F56F35-1567-27F1-1340-BE34C9C208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7272D03-DA01-4966-9F8B-C82FCED61B50}" type="datetime1">
              <a:rPr lang="en-US" smtClean="0"/>
              <a:pPr>
                <a:defRPr/>
              </a:pPr>
              <a:t>9/7/2026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69E125-9118-7F88-A802-D9B1F800AF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Ian Lee, Ph.D, Carleton U Sprott School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CDFA40-EF3C-04F6-7C58-F91DE25968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14665-A252-481E-9BC3-26281E59AB8B}" type="slidenum">
              <a:rPr lang="en-US" altLang="en-US" smtClean="0"/>
              <a:pPr/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39865385"/>
      </p:ext>
    </p:extLst>
  </p:cSld>
  <p:clrMapOvr>
    <a:masterClrMapping/>
  </p:clrMapOvr>
  <p:transition>
    <p:random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166AC7-40AD-77A8-A392-747A08971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Toal Square KM, France, Spain, Italy, Benelux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3D3774-FEC2-9A46-811D-57D4315635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France: ~543,941 km²</a:t>
            </a:r>
          </a:p>
          <a:p>
            <a:r>
              <a:rPr lang="en-CA" dirty="0"/>
              <a:t>Spain: ~505,983 km² </a:t>
            </a:r>
          </a:p>
          <a:p>
            <a:r>
              <a:rPr lang="en-CA" dirty="0"/>
              <a:t>Italy: ~302,069 km²</a:t>
            </a:r>
          </a:p>
          <a:p>
            <a:pPr lvl="0"/>
            <a:r>
              <a:rPr lang="en-CA" b="1" dirty="0"/>
              <a:t>Benelux Countries</a:t>
            </a:r>
            <a:r>
              <a:rPr lang="en-CA" dirty="0"/>
              <a:t>: ~74,964 km² combined</a:t>
            </a:r>
          </a:p>
          <a:p>
            <a:pPr lvl="0"/>
            <a:r>
              <a:rPr lang="en-CA" dirty="0"/>
              <a:t>Netherlands: ~41,850 km²</a:t>
            </a:r>
          </a:p>
          <a:p>
            <a:pPr lvl="0"/>
            <a:r>
              <a:rPr lang="en-CA" dirty="0"/>
              <a:t>Belgium: ~30,528 km²</a:t>
            </a:r>
          </a:p>
          <a:p>
            <a:pPr lvl="0"/>
            <a:r>
              <a:rPr lang="en-CA" dirty="0"/>
              <a:t>Luxembourg: ~2,586 km²</a:t>
            </a:r>
          </a:p>
          <a:p>
            <a:r>
              <a:rPr lang="en-CA" b="1" dirty="0">
                <a:highlight>
                  <a:srgbClr val="FFFF00"/>
                </a:highlight>
              </a:rPr>
              <a:t>TOTAL: 1.4 square KM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141359-7025-E547-F5C7-2BB0331223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7272D03-DA01-4966-9F8B-C82FCED61B50}" type="datetime1">
              <a:rPr lang="en-US" smtClean="0"/>
              <a:pPr>
                <a:defRPr/>
              </a:pPr>
              <a:t>9/7/2026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30F12E-0C36-82D9-3AAD-7CF8F6379D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Ian Lee, Ph.D, Carleton U Sprott School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EED893-CE6A-C1EA-4EDA-3C31AA34E1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14665-A252-481E-9BC3-26281E59AB8B}" type="slidenum">
              <a:rPr lang="en-US" altLang="en-US" smtClean="0"/>
              <a:pPr/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66103871"/>
      </p:ext>
    </p:extLst>
  </p:cSld>
  <p:clrMapOvr>
    <a:masterClrMapping/>
  </p:clrMapOvr>
  <p:transition>
    <p:random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69FE0C89-2946-2C85-F15B-1252030E21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3600" dirty="0"/>
              <a:t>Land area: </a:t>
            </a:r>
            <a:r>
              <a:rPr lang="en-CA" sz="3600" dirty="0" err="1"/>
              <a:t>Cda</a:t>
            </a:r>
            <a:r>
              <a:rPr lang="en-CA" sz="3600" dirty="0"/>
              <a:t>, China, US same size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8D3030-1DA5-1578-5EB5-00651161A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7272D03-DA01-4966-9F8B-C82FCED61B50}" type="datetime1">
              <a:rPr lang="en-US" smtClean="0"/>
              <a:pPr>
                <a:defRPr/>
              </a:pPr>
              <a:t>9/7/2026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607299-7F9C-F6F8-9C20-C6C43FEB8D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Ian Lee, Ph.D, Carleton U Sprott School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C41DF5-D18F-9FDD-EBEA-3609D1F2F2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14665-A252-481E-9BC3-26281E59AB8B}" type="slidenum">
              <a:rPr lang="en-US" altLang="en-US" smtClean="0"/>
              <a:pPr/>
              <a:t>10</a:t>
            </a:fld>
            <a:endParaRPr lang="en-US" alt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5423369-7AEF-C240-670D-79A1661331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19200"/>
            <a:ext cx="9144000" cy="4623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841999"/>
      </p:ext>
    </p:extLst>
  </p:cSld>
  <p:clrMapOvr>
    <a:masterClrMapping/>
  </p:clrMapOvr>
  <p:transition>
    <p:random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C666D4-4F87-A70A-B8B0-DA80CBD2BD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76200"/>
            <a:ext cx="7772400" cy="990600"/>
          </a:xfrm>
        </p:spPr>
        <p:txBody>
          <a:bodyPr/>
          <a:lstStyle/>
          <a:p>
            <a:r>
              <a:rPr lang="en-CA" sz="4000" dirty="0"/>
              <a:t>12 largest countries by pop – look at </a:t>
            </a:r>
            <a:r>
              <a:rPr lang="en-CA" sz="4000" dirty="0">
                <a:highlight>
                  <a:srgbClr val="FFFF00"/>
                </a:highlight>
              </a:rPr>
              <a:t>density per sq KM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66E7D9D-CF67-487D-19E8-DF06C44136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2CCA9A7-107F-4241-8919-87D1E99D87BA}" type="datetime1">
              <a:rPr lang="en-US" smtClean="0"/>
              <a:pPr>
                <a:defRPr/>
              </a:pPr>
              <a:t>9/7/2026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AE97F9F-1C10-00E7-CDD8-20CDA3DB2C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Ian Lee, Ph.D, Carleton U Sprott School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583E6A-08F6-DAE0-8B44-FF8FC57D12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A9EF1-D2EC-4E30-9A38-78CB61203F62}" type="slidenum">
              <a:rPr lang="en-US" altLang="en-US" smtClean="0"/>
              <a:pPr/>
              <a:t>11</a:t>
            </a:fld>
            <a:endParaRPr lang="en-US" alt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EF88E8E-6863-D738-4781-ABB37C5CC8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1371600"/>
            <a:ext cx="8229600" cy="4483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9827390"/>
      </p:ext>
    </p:extLst>
  </p:cSld>
  <p:clrMapOvr>
    <a:masterClrMapping/>
  </p:clrMapOvr>
  <p:transition>
    <p:random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B106E0-B679-7922-90F0-F429AC8327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304800"/>
            <a:ext cx="8229600" cy="762000"/>
          </a:xfrm>
        </p:spPr>
        <p:txBody>
          <a:bodyPr/>
          <a:lstStyle/>
          <a:p>
            <a:r>
              <a:rPr lang="en-CA" sz="3600" dirty="0"/>
              <a:t>Does population density reveal insights?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BF2AD4-C437-E382-F495-9403289A0A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066800"/>
            <a:ext cx="7772400" cy="4953000"/>
          </a:xfrm>
        </p:spPr>
        <p:txBody>
          <a:bodyPr/>
          <a:lstStyle/>
          <a:p>
            <a:r>
              <a:rPr lang="en-CA" dirty="0"/>
              <a:t>China has 1.4 BILLION people in 3</a:t>
            </a:r>
            <a:r>
              <a:rPr lang="en-CA" baseline="30000" dirty="0"/>
              <a:t>rd</a:t>
            </a:r>
            <a:r>
              <a:rPr lang="en-CA" dirty="0"/>
              <a:t> largest geography – </a:t>
            </a:r>
            <a:r>
              <a:rPr lang="en-CA" dirty="0">
                <a:highlight>
                  <a:srgbClr val="FFFF00"/>
                </a:highlight>
              </a:rPr>
              <a:t>150 per sq KM</a:t>
            </a:r>
          </a:p>
          <a:p>
            <a:endParaRPr lang="en-CA" dirty="0"/>
          </a:p>
          <a:p>
            <a:r>
              <a:rPr lang="en-CA" dirty="0"/>
              <a:t>Japan: 120 MILLION people in small geography: </a:t>
            </a:r>
            <a:r>
              <a:rPr lang="en-CA" dirty="0">
                <a:highlight>
                  <a:srgbClr val="FFFF00"/>
                </a:highlight>
              </a:rPr>
              <a:t>336 per sq KM</a:t>
            </a:r>
          </a:p>
          <a:p>
            <a:endParaRPr lang="en-CA" dirty="0"/>
          </a:p>
          <a:p>
            <a:r>
              <a:rPr lang="en-CA" dirty="0"/>
              <a:t>EU has 500 MILLION people in mid size geography (4.2 M sq KM – CDA is 2.2X larger with 9.9 sq KM) : </a:t>
            </a:r>
            <a:r>
              <a:rPr lang="en-CA" dirty="0">
                <a:highlight>
                  <a:srgbClr val="FFFF00"/>
                </a:highlight>
              </a:rPr>
              <a:t>110 per sq KM</a:t>
            </a:r>
            <a:br>
              <a:rPr lang="en-CA" dirty="0"/>
            </a:br>
            <a:br>
              <a:rPr lang="en-CA" dirty="0"/>
            </a:br>
            <a:br>
              <a:rPr lang="en-CA" dirty="0"/>
            </a:br>
            <a:br>
              <a:rPr lang="en-CA" dirty="0"/>
            </a:br>
            <a:br>
              <a:rPr lang="en-CA" dirty="0"/>
            </a:br>
            <a:br>
              <a:rPr lang="en-CA" dirty="0"/>
            </a:br>
            <a:br>
              <a:rPr lang="en-CA" dirty="0"/>
            </a:br>
            <a:endParaRPr lang="en-CA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84974F-3F0D-2C27-7388-8629DF7164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7272D03-DA01-4966-9F8B-C82FCED61B50}" type="datetime1">
              <a:rPr lang="en-US" smtClean="0"/>
              <a:pPr>
                <a:defRPr/>
              </a:pPr>
              <a:t>9/7/2026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A56B77-D4FD-5B41-1BF9-9A25990F18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Ian Lee, Ph.D, Carleton U Sprott School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A95A84-215A-93F8-1BFF-6031D1B43B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14665-A252-481E-9BC3-26281E59AB8B}" type="slidenum">
              <a:rPr lang="en-US" altLang="en-US" smtClean="0"/>
              <a:pPr/>
              <a:t>12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1338766"/>
      </p:ext>
    </p:extLst>
  </p:cSld>
  <p:clrMapOvr>
    <a:masterClrMapping/>
  </p:clrMapOvr>
  <p:transition>
    <p:random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3F712ED-6EA0-B6E7-D6F6-9604EDEEB9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383" y="152400"/>
            <a:ext cx="8153400" cy="762000"/>
          </a:xfrm>
        </p:spPr>
        <p:txBody>
          <a:bodyPr/>
          <a:lstStyle/>
          <a:p>
            <a:r>
              <a:rPr lang="en-CA" sz="3600" dirty="0"/>
              <a:t>Densities: China, Japan, EU – (&amp; CDA)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5A9BB65-94FC-0EE8-2D7A-59C7B64F39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914400"/>
            <a:ext cx="7772400" cy="5181600"/>
          </a:xfrm>
        </p:spPr>
        <p:txBody>
          <a:bodyPr/>
          <a:lstStyle/>
          <a:p>
            <a:r>
              <a:rPr lang="en-CA" dirty="0">
                <a:highlight>
                  <a:srgbClr val="FFFF00"/>
                </a:highlight>
              </a:rPr>
              <a:t>China: 150 vs USA: 38 persons sq KM</a:t>
            </a:r>
          </a:p>
          <a:p>
            <a:endParaRPr lang="en-CA" dirty="0"/>
          </a:p>
          <a:p>
            <a:r>
              <a:rPr lang="en-CA" dirty="0">
                <a:highlight>
                  <a:srgbClr val="FFFF00"/>
                </a:highlight>
              </a:rPr>
              <a:t>Japan: 336 persons sq KM</a:t>
            </a:r>
          </a:p>
          <a:p>
            <a:endParaRPr lang="en-CA" dirty="0"/>
          </a:p>
          <a:p>
            <a:r>
              <a:rPr lang="en-CA" dirty="0"/>
              <a:t>EU: </a:t>
            </a:r>
            <a:r>
              <a:rPr lang="en-CA" dirty="0">
                <a:highlight>
                  <a:srgbClr val="FFFF00"/>
                </a:highlight>
              </a:rPr>
              <a:t>110 persons per sq KM</a:t>
            </a:r>
          </a:p>
          <a:p>
            <a:endParaRPr lang="en-CA" dirty="0"/>
          </a:p>
          <a:p>
            <a:r>
              <a:rPr lang="en-CA" dirty="0">
                <a:highlight>
                  <a:srgbClr val="FFFF00"/>
                </a:highlight>
              </a:rPr>
              <a:t>Canada: 4.5 persons per sq KM</a:t>
            </a:r>
          </a:p>
          <a:p>
            <a:endParaRPr lang="en-CA" dirty="0"/>
          </a:p>
          <a:p>
            <a:r>
              <a:rPr lang="en-CA" dirty="0"/>
              <a:t>Much of CDA empty – so is China, US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F286602-1330-FED1-2D5B-58762CE14C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2CCA9A7-107F-4241-8919-87D1E99D87BA}" type="datetime1">
              <a:rPr lang="en-US" smtClean="0"/>
              <a:pPr>
                <a:defRPr/>
              </a:pPr>
              <a:t>9/7/2026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6FB0E50-6F92-3DC0-EE5E-45B2283B63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Ian Lee, Ph.D, Carleton U Sprott School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30BE8E1-DB4C-8C5D-992C-8874386AB9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A9EF1-D2EC-4E30-9A38-78CB61203F62}" type="slidenum">
              <a:rPr lang="en-US" altLang="en-US" smtClean="0"/>
              <a:pPr/>
              <a:t>13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20097285"/>
      </p:ext>
    </p:extLst>
  </p:cSld>
  <p:clrMapOvr>
    <a:masterClrMapping/>
  </p:clrMapOvr>
  <p:transition>
    <p:random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D99BEEC0-BCB8-ECF1-B1BF-EF2A626577C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/>
              <a:t>Comparative HSR Costs</a:t>
            </a:r>
            <a:br>
              <a:rPr lang="en-CA" dirty="0"/>
            </a:br>
            <a:r>
              <a:rPr lang="en-CA" dirty="0"/>
              <a:t>by country or project</a:t>
            </a: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D63D2919-A515-2CBA-1AD2-D763557C126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0467DCD-75A9-BD67-38B4-3E046E6487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2CCA9A7-107F-4241-8919-87D1E99D87BA}" type="datetime1">
              <a:rPr lang="en-US" smtClean="0"/>
              <a:pPr>
                <a:defRPr/>
              </a:pPr>
              <a:t>9/7/2026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7BD8AED-D4AD-02AB-0387-5CE606D696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Ian Lee, Ph.D, Carleton U Sprott School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8812A23-BCFB-AF31-251C-869670EE1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A9EF1-D2EC-4E30-9A38-78CB61203F62}" type="slidenum">
              <a:rPr lang="en-US" altLang="en-US" smtClean="0"/>
              <a:pPr/>
              <a:t>14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92641829"/>
      </p:ext>
    </p:extLst>
  </p:cSld>
  <p:clrMapOvr>
    <a:masterClrMapping/>
  </p:clrMapOvr>
  <p:transition>
    <p:random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3E8C4D-648B-F14B-EF44-A4DCBD11E8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52400"/>
            <a:ext cx="7772400" cy="914400"/>
          </a:xfrm>
        </p:spPr>
        <p:txBody>
          <a:bodyPr/>
          <a:lstStyle/>
          <a:p>
            <a:r>
              <a:rPr lang="en-CA" sz="3200" dirty="0"/>
              <a:t>Sharma, F2: Comparison of HSRs – Avg Speeds &amp; Avg Distances </a:t>
            </a:r>
            <a:r>
              <a:rPr lang="en-CA" sz="3200" dirty="0" err="1"/>
              <a:t>btwn</a:t>
            </a:r>
            <a:r>
              <a:rPr lang="en-CA" sz="3200" dirty="0"/>
              <a:t> stations, 2025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3B654E6-A764-AD4A-8016-C567FC9110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2CCA9A7-107F-4241-8919-87D1E99D87BA}" type="datetime1">
              <a:rPr lang="en-US" smtClean="0"/>
              <a:pPr>
                <a:defRPr/>
              </a:pPr>
              <a:t>9/7/2026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02F5476-AE33-185B-A201-D92DF30A3D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Ian Lee, Ph.D, Carleton U Sprott School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EA96C1-DB84-BE7A-1B9D-686410DB22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A9EF1-D2EC-4E30-9A38-78CB61203F62}" type="slidenum">
              <a:rPr lang="en-US" altLang="en-US" smtClean="0"/>
              <a:pPr/>
              <a:t>15</a:t>
            </a:fld>
            <a:endParaRPr lang="en-US" alt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E001BB0-3C9B-ED91-92C2-626492AAB6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950" y="1447800"/>
            <a:ext cx="7658100" cy="4271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835826"/>
      </p:ext>
    </p:extLst>
  </p:cSld>
  <p:clrMapOvr>
    <a:masterClrMapping/>
  </p:clrMapOvr>
  <p:transition>
    <p:random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434C40-B9FB-EF13-DC51-831E3EE73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52400"/>
            <a:ext cx="7772400" cy="914400"/>
          </a:xfrm>
        </p:spPr>
        <p:txBody>
          <a:bodyPr/>
          <a:lstStyle/>
          <a:p>
            <a:r>
              <a:rPr lang="en-CA" sz="3600" dirty="0"/>
              <a:t>Sharma, F3: Comparison of passenger cost per mile for HSR, 2025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D56B38-A5BA-3D98-9D55-05B64EC2D8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2CCA9A7-107F-4241-8919-87D1E99D87BA}" type="datetime1">
              <a:rPr lang="en-US" smtClean="0"/>
              <a:pPr>
                <a:defRPr/>
              </a:pPr>
              <a:t>9/7/2026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009D7BC-5375-ACED-3876-40D65168AC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Ian Lee, Ph.D, Carleton U Sprott School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F7444-B87F-43F4-C9A1-ADDFD44DC5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A9EF1-D2EC-4E30-9A38-78CB61203F62}" type="slidenum">
              <a:rPr lang="en-US" altLang="en-US" smtClean="0"/>
              <a:pPr/>
              <a:t>16</a:t>
            </a:fld>
            <a:endParaRPr lang="en-US" alt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783D9DB-8C30-1E2B-A020-8DA416F18E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371600"/>
            <a:ext cx="7772400" cy="4691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8593066"/>
      </p:ext>
    </p:extLst>
  </p:cSld>
  <p:clrMapOvr>
    <a:masterClrMapping/>
  </p:clrMapOvr>
  <p:transition>
    <p:random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5F3ECD-E6C8-B18E-C4F1-3133403314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4000" dirty="0"/>
              <a:t>China, Auto, train, plane travel, 2024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F7A60B-4D9B-2495-DE90-3F8C3F1C7D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CA" sz="2800" b="1" dirty="0"/>
              <a:t>Road / Auto Travel:</a:t>
            </a:r>
            <a:r>
              <a:rPr lang="en-CA" sz="2800" dirty="0"/>
              <a:t> Accounted for vast majority of trips growing by 3.3% </a:t>
            </a:r>
            <a:r>
              <a:rPr lang="en-CA" sz="2800" dirty="0">
                <a:highlight>
                  <a:srgbClr val="FFFF00"/>
                </a:highlight>
              </a:rPr>
              <a:t>to account </a:t>
            </a:r>
            <a:r>
              <a:rPr lang="en-CA" sz="2800" b="1" dirty="0">
                <a:highlight>
                  <a:srgbClr val="FFFF00"/>
                </a:highlight>
              </a:rPr>
              <a:t>90.85%</a:t>
            </a:r>
            <a:r>
              <a:rPr lang="en-CA" sz="2800" dirty="0">
                <a:highlight>
                  <a:srgbClr val="FFFF00"/>
                </a:highlight>
              </a:rPr>
              <a:t> </a:t>
            </a:r>
            <a:r>
              <a:rPr lang="en-CA" sz="2800" dirty="0"/>
              <a:t>of </a:t>
            </a:r>
            <a:r>
              <a:rPr lang="en-CA" sz="2800" dirty="0">
                <a:highlight>
                  <a:srgbClr val="FFFF00"/>
                </a:highlight>
              </a:rPr>
              <a:t>total cross-regional movements</a:t>
            </a:r>
            <a:endParaRPr lang="en-CA" sz="2800" dirty="0"/>
          </a:p>
          <a:p>
            <a:pPr lvl="0"/>
            <a:r>
              <a:rPr lang="en-CA" sz="2800" b="1" dirty="0"/>
              <a:t>Train (Rail): 4.59 billion</a:t>
            </a:r>
            <a:r>
              <a:rPr lang="en-CA" sz="2800" dirty="0"/>
              <a:t> passenger trips, a 6.4% to 6.7% increase year-on-year, representing </a:t>
            </a:r>
            <a:r>
              <a:rPr lang="en-CA" sz="2800" dirty="0">
                <a:highlight>
                  <a:srgbClr val="FFFF00"/>
                </a:highlight>
              </a:rPr>
              <a:t>about </a:t>
            </a:r>
            <a:r>
              <a:rPr lang="en-CA" sz="2800" b="1" dirty="0">
                <a:highlight>
                  <a:srgbClr val="FFFF00"/>
                </a:highlight>
              </a:rPr>
              <a:t>6.87%</a:t>
            </a:r>
            <a:r>
              <a:rPr lang="en-CA" sz="2800" dirty="0">
                <a:highlight>
                  <a:srgbClr val="FFFF00"/>
                </a:highlight>
              </a:rPr>
              <a:t> of overall cross-regional travel</a:t>
            </a:r>
            <a:endParaRPr lang="en-CA" sz="2800" dirty="0"/>
          </a:p>
          <a:p>
            <a:pPr lvl="0"/>
            <a:r>
              <a:rPr lang="en-CA" sz="2800" b="1" dirty="0"/>
              <a:t>Plane (Civil Aviation):</a:t>
            </a:r>
            <a:r>
              <a:rPr lang="en-CA" sz="2800" dirty="0"/>
              <a:t> approximately </a:t>
            </a:r>
            <a:r>
              <a:rPr lang="en-CA" sz="2800" b="1" dirty="0"/>
              <a:t>1.53 billion</a:t>
            </a:r>
            <a:r>
              <a:rPr lang="en-CA" sz="2800" dirty="0"/>
              <a:t> passenger trips via civil transport airports/aviation channels, representing roughly </a:t>
            </a:r>
            <a:r>
              <a:rPr lang="en-CA" sz="2800" b="1" dirty="0">
                <a:highlight>
                  <a:srgbClr val="FFFF00"/>
                </a:highlight>
              </a:rPr>
              <a:t>2.29%</a:t>
            </a:r>
            <a:r>
              <a:rPr lang="en-CA" sz="2800" dirty="0"/>
              <a:t> </a:t>
            </a:r>
            <a:r>
              <a:rPr lang="en-CA" sz="2800" dirty="0">
                <a:highlight>
                  <a:srgbClr val="FFFF00"/>
                </a:highlight>
              </a:rPr>
              <a:t>of total cross-regional travel</a:t>
            </a:r>
          </a:p>
          <a:p>
            <a:endParaRPr lang="en-CA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9872F4-3741-AEDB-8B7C-C664E3B000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7272D03-DA01-4966-9F8B-C82FCED61B50}" type="datetime1">
              <a:rPr lang="en-US" smtClean="0"/>
              <a:pPr>
                <a:defRPr/>
              </a:pPr>
              <a:t>9/7/2026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364F1B-E183-7CC3-CA6A-213712F832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Ian Lee, Ph.D, Carleton U Sprott School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C9C703-013F-EA28-5F8D-18C059DD62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14665-A252-481E-9BC3-26281E59AB8B}" type="slidenum">
              <a:rPr lang="en-US" altLang="en-US" smtClean="0"/>
              <a:pPr/>
              <a:t>17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33933869"/>
      </p:ext>
    </p:extLst>
  </p:cSld>
  <p:clrMapOvr>
    <a:masterClrMapping/>
  </p:clrMapOvr>
  <p:transition>
    <p:random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C980AB64-18C4-F6FA-CBED-8243AD1EA3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52400"/>
            <a:ext cx="7772400" cy="914400"/>
          </a:xfrm>
        </p:spPr>
        <p:txBody>
          <a:bodyPr/>
          <a:lstStyle/>
          <a:p>
            <a:r>
              <a:rPr lang="en-CA" dirty="0"/>
              <a:t>Train travel more common in Japan - 28% -than EU or China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9FF591-A65D-D420-0B6A-D42C44AC4E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7272D03-DA01-4966-9F8B-C82FCED61B50}" type="datetime1">
              <a:rPr lang="en-US" smtClean="0"/>
              <a:pPr>
                <a:defRPr/>
              </a:pPr>
              <a:t>9/7/2026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6F749C-7FA2-DA32-A683-88457786CA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Ian Lee, Ph.D, Carleton U Sprott School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8CB3C8-8B69-437D-5866-9064251A32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14665-A252-481E-9BC3-26281E59AB8B}" type="slidenum">
              <a:rPr lang="en-US" altLang="en-US" smtClean="0"/>
              <a:pPr/>
              <a:t>18</a:t>
            </a:fld>
            <a:endParaRPr lang="en-US" alt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5C68617-2952-95F9-3DAD-D6A9D01AA0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4875" y="1295400"/>
            <a:ext cx="7334250" cy="4953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E18B78D-620E-FE4C-04B0-563F53615A86}"/>
              </a:ext>
            </a:extLst>
          </p:cNvPr>
          <p:cNvSpPr txBox="1"/>
          <p:nvPr/>
        </p:nvSpPr>
        <p:spPr>
          <a:xfrm>
            <a:off x="4572000" y="1905000"/>
            <a:ext cx="402866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ighlight>
                  <a:srgbClr val="FFFF00"/>
                </a:highlight>
              </a:rPr>
              <a:t>After 50 years, billions $, high </a:t>
            </a:r>
          </a:p>
          <a:p>
            <a:r>
              <a:rPr lang="en-US" dirty="0">
                <a:highlight>
                  <a:srgbClr val="FFFF00"/>
                </a:highlight>
              </a:rPr>
              <a:t>densities, only 28% take train </a:t>
            </a:r>
          </a:p>
          <a:p>
            <a:r>
              <a:rPr lang="en-US" dirty="0">
                <a:highlight>
                  <a:srgbClr val="FFFF00"/>
                </a:highlight>
              </a:rPr>
              <a:t>– 72% use car </a:t>
            </a:r>
            <a:endParaRPr lang="en-001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459695672"/>
      </p:ext>
    </p:extLst>
  </p:cSld>
  <p:clrMapOvr>
    <a:masterClrMapping/>
  </p:clrMapOvr>
  <p:transition>
    <p:random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E879AA-A4DD-B773-2185-50A32DEC62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52400"/>
            <a:ext cx="7772400" cy="1219200"/>
          </a:xfrm>
        </p:spPr>
        <p:txBody>
          <a:bodyPr/>
          <a:lstStyle/>
          <a:p>
            <a:r>
              <a:rPr lang="en-US" dirty="0"/>
              <a:t>EU-27 Passenger Performance</a:t>
            </a:r>
            <a:br>
              <a:rPr lang="en-US" dirty="0"/>
            </a:br>
            <a:r>
              <a:rPr lang="en-US" dirty="0"/>
              <a:t>BY MODE, 1995-2023 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1AE2DEA-4BF8-0A2A-63CE-7F24B00B9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2CCA9A7-107F-4241-8919-87D1E99D87BA}" type="datetime1">
              <a:rPr lang="en-US" smtClean="0"/>
              <a:pPr>
                <a:defRPr/>
              </a:pPr>
              <a:t>9/7/2026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3E3092-069E-3349-9B9C-CE8CA6B946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Ian Lee, Ph.D, Carleton U Sprott School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DCE5D06-7C98-68F5-9169-A93106A26C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A9EF1-D2EC-4E30-9A38-78CB61203F62}" type="slidenum">
              <a:rPr lang="en-US" altLang="en-US" smtClean="0"/>
              <a:pPr/>
              <a:t>19</a:t>
            </a:fld>
            <a:endParaRPr lang="en-US" alt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FB5FF62-7C5B-7390-14ED-1DDC41A550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624" y="1828800"/>
            <a:ext cx="7866751" cy="44196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38F3092-1ED3-A7DC-ED75-5461D2442F28}"/>
              </a:ext>
            </a:extLst>
          </p:cNvPr>
          <p:cNvSpPr txBox="1"/>
          <p:nvPr/>
        </p:nvSpPr>
        <p:spPr>
          <a:xfrm>
            <a:off x="306088" y="1369368"/>
            <a:ext cx="73917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>
                <a:highlight>
                  <a:srgbClr val="FFFF00"/>
                </a:highlight>
              </a:rPr>
              <a:t>4.2 BILLION KM auto vs 437 M KM train in </a:t>
            </a:r>
            <a:r>
              <a:rPr lang="en-CA" dirty="0" err="1">
                <a:highlight>
                  <a:srgbClr val="FFFF00"/>
                </a:highlight>
              </a:rPr>
              <a:t>pkm</a:t>
            </a:r>
            <a:r>
              <a:rPr lang="en-CA" dirty="0">
                <a:highlight>
                  <a:srgbClr val="FFFF00"/>
                </a:highlight>
              </a:rPr>
              <a:t> or 10X</a:t>
            </a:r>
          </a:p>
        </p:txBody>
      </p:sp>
    </p:spTree>
    <p:extLst>
      <p:ext uri="{BB962C8B-B14F-4D97-AF65-F5344CB8AC3E}">
        <p14:creationId xmlns:p14="http://schemas.microsoft.com/office/powerpoint/2010/main" val="47926355"/>
      </p:ext>
    </p:extLst>
  </p:cSld>
  <p:clrMapOvr>
    <a:masterClrMapping/>
  </p:clrMapOvr>
  <p:transition>
    <p:random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2A80F0-E7E9-20EA-5C3B-31042FC08F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52400"/>
            <a:ext cx="7772400" cy="914400"/>
          </a:xfrm>
        </p:spPr>
        <p:txBody>
          <a:bodyPr/>
          <a:lstStyle/>
          <a:p>
            <a:r>
              <a:rPr lang="en-US" dirty="0"/>
              <a:t>EU, Commuting by year, by </a:t>
            </a:r>
            <a:r>
              <a:rPr lang="en-US" dirty="0" err="1"/>
              <a:t>transpo</a:t>
            </a:r>
            <a:r>
              <a:rPr lang="en-US" dirty="0"/>
              <a:t> mode, 1996-2021  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7A250A5-EFF3-5D1A-67EF-D1A4D3A10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2CCA9A7-107F-4241-8919-87D1E99D87BA}" type="datetime1">
              <a:rPr lang="en-US" smtClean="0"/>
              <a:pPr>
                <a:defRPr/>
              </a:pPr>
              <a:t>9/7/2026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39DB699-6165-4D27-B6CE-D8ADAD4AB6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Ian Lee, Ph.D, Carleton U Sprott School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B7473B-01EC-7066-167B-58560A4A77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A9EF1-D2EC-4E30-9A38-78CB61203F62}" type="slidenum">
              <a:rPr lang="en-US" altLang="en-US" smtClean="0"/>
              <a:pPr/>
              <a:t>20</a:t>
            </a:fld>
            <a:endParaRPr lang="en-US" altLang="en-US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EAC051F5-EB2D-110C-77A9-1FB1671CFC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752600"/>
            <a:ext cx="7620000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F5179EE-4F09-7375-8B40-D9EAB5753A3B}"/>
              </a:ext>
            </a:extLst>
          </p:cNvPr>
          <p:cNvSpPr txBox="1"/>
          <p:nvPr/>
        </p:nvSpPr>
        <p:spPr>
          <a:xfrm>
            <a:off x="152400" y="1295400"/>
            <a:ext cx="81499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>
                <a:highlight>
                  <a:srgbClr val="FFFF00"/>
                </a:highlight>
              </a:rPr>
              <a:t>Same trend intra cities – cars  used 10X more than public transit</a:t>
            </a:r>
          </a:p>
        </p:txBody>
      </p:sp>
    </p:spTree>
    <p:extLst>
      <p:ext uri="{BB962C8B-B14F-4D97-AF65-F5344CB8AC3E}">
        <p14:creationId xmlns:p14="http://schemas.microsoft.com/office/powerpoint/2010/main" val="2384966559"/>
      </p:ext>
    </p:extLst>
  </p:cSld>
  <p:clrMapOvr>
    <a:masterClrMapping/>
  </p:clrMapOvr>
  <p:transition>
    <p:random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3C84A5-314F-6633-EEB5-A948ABCE90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304800"/>
            <a:ext cx="8229600" cy="762000"/>
          </a:xfrm>
        </p:spPr>
        <p:txBody>
          <a:bodyPr/>
          <a:lstStyle/>
          <a:p>
            <a:br>
              <a:rPr lang="en-CA" sz="3600" dirty="0"/>
            </a:br>
            <a:endParaRPr lang="en-CA" sz="3600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AD838C6-AE38-5F6D-E21E-37741A407D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2CCA9A7-107F-4241-8919-87D1E99D87BA}" type="datetime1">
              <a:rPr lang="en-US" smtClean="0"/>
              <a:pPr>
                <a:defRPr/>
              </a:pPr>
              <a:t>9/7/2026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FC0B63-E9C4-BE99-1E28-3F05C0BAD0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Ian Lee, Ph.D, Carleton U Sprott School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9BD5FD1-96A4-44BD-47A7-ADBDC868F2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A9EF1-D2EC-4E30-9A38-78CB61203F62}" type="slidenum">
              <a:rPr lang="en-US" altLang="en-US" smtClean="0"/>
              <a:pPr/>
              <a:t>21</a:t>
            </a:fld>
            <a:endParaRPr lang="en-US" alt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EB60F62-B634-16DA-5C1B-D6D456761C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1371600"/>
            <a:ext cx="8001000" cy="38862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8150CB8-462A-5428-5F10-86F26292FB15}"/>
              </a:ext>
            </a:extLst>
          </p:cNvPr>
          <p:cNvSpPr txBox="1"/>
          <p:nvPr/>
        </p:nvSpPr>
        <p:spPr>
          <a:xfrm>
            <a:off x="457200" y="5486400"/>
            <a:ext cx="86127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dirty="0"/>
              <a:t>https://www.studiocidadania.com/en/blog/transport-in-europe-2025-eurostat-mobility-study-brazilians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A16C5A4-250D-54DC-FC9B-CB6D9865899E}"/>
              </a:ext>
            </a:extLst>
          </p:cNvPr>
          <p:cNvSpPr txBox="1"/>
          <p:nvPr/>
        </p:nvSpPr>
        <p:spPr>
          <a:xfrm>
            <a:off x="1066800" y="304800"/>
            <a:ext cx="77541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800" dirty="0"/>
              <a:t>EU, Modal Split of Passenger Transport, 2019-2023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E10EAFC-0FF5-0A8D-363B-6B175937C82F}"/>
              </a:ext>
            </a:extLst>
          </p:cNvPr>
          <p:cNvSpPr txBox="1"/>
          <p:nvPr/>
        </p:nvSpPr>
        <p:spPr>
          <a:xfrm>
            <a:off x="1371600" y="899646"/>
            <a:ext cx="7086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>
                <a:highlight>
                  <a:srgbClr val="FFFF00"/>
                </a:highlight>
              </a:rPr>
              <a:t>Autos used 10X more than trains – in  green Europe!</a:t>
            </a:r>
          </a:p>
        </p:txBody>
      </p:sp>
    </p:spTree>
    <p:extLst>
      <p:ext uri="{BB962C8B-B14F-4D97-AF65-F5344CB8AC3E}">
        <p14:creationId xmlns:p14="http://schemas.microsoft.com/office/powerpoint/2010/main" val="2861104971"/>
      </p:ext>
    </p:extLst>
  </p:cSld>
  <p:clrMapOvr>
    <a:masterClrMapping/>
  </p:clrMapOvr>
  <p:transition>
    <p:random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72CBF-39C1-223E-7223-C5259816F8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1393" y="129330"/>
            <a:ext cx="7772400" cy="762000"/>
          </a:xfrm>
        </p:spPr>
        <p:txBody>
          <a:bodyPr/>
          <a:lstStyle/>
          <a:p>
            <a:r>
              <a:rPr lang="en-US" dirty="0"/>
              <a:t>US BTS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25E77F-8775-9470-8286-055286822B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891330"/>
            <a:ext cx="7772400" cy="5204670"/>
          </a:xfrm>
        </p:spPr>
        <p:txBody>
          <a:bodyPr/>
          <a:lstStyle/>
          <a:p>
            <a:r>
              <a:rPr lang="en-US" dirty="0"/>
              <a:t>Plane (Air Travel): Remains primary mode for </a:t>
            </a:r>
            <a:r>
              <a:rPr lang="en-US" dirty="0">
                <a:highlight>
                  <a:srgbClr val="FFFF00"/>
                </a:highlight>
              </a:rPr>
              <a:t>long-distance journeys exceeding 750 miles</a:t>
            </a:r>
            <a:r>
              <a:rPr lang="en-US" dirty="0"/>
              <a:t> or intercity travel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  <a:p>
            <a:r>
              <a:rPr lang="en-US" dirty="0"/>
              <a:t>Distance: </a:t>
            </a:r>
            <a:r>
              <a:rPr lang="en-US" dirty="0">
                <a:highlight>
                  <a:srgbClr val="FFFF00"/>
                </a:highlight>
              </a:rPr>
              <a:t>Cars dominate short-to-medium regional trips under 300 miles. Planes take over for long hauls</a:t>
            </a:r>
          </a:p>
          <a:p>
            <a:endParaRPr lang="en-US" dirty="0">
              <a:highlight>
                <a:srgbClr val="FFFF00"/>
              </a:highlight>
            </a:endParaRPr>
          </a:p>
          <a:p>
            <a:r>
              <a:rPr lang="en-US" dirty="0"/>
              <a:t>Trains compete primarily inside dense corridors like Northeast Corridor</a:t>
            </a: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740476-AF61-F87E-42D3-F02360D33B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7272D03-DA01-4966-9F8B-C82FCED61B50}" type="datetime1">
              <a:rPr lang="en-US" smtClean="0"/>
              <a:pPr>
                <a:defRPr/>
              </a:pPr>
              <a:t>9/7/2026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F7A0CC-4837-DB30-1E0F-3B9F192BBC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Ian Lee, Ph.D, Carleton U Sprott School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95A138-62B1-F9B3-540E-BC3EE02994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14665-A252-481E-9BC3-26281E59AB8B}" type="slidenum">
              <a:rPr lang="en-US" altLang="en-US" smtClean="0"/>
              <a:pPr/>
              <a:t>22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53393306"/>
      </p:ext>
    </p:extLst>
  </p:cSld>
  <p:clrMapOvr>
    <a:masterClrMapping/>
  </p:clrMapOvr>
  <p:transition>
    <p:random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D6E1AE2-3B8A-9776-0924-F931F4BCA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52400"/>
            <a:ext cx="7772400" cy="914400"/>
          </a:xfrm>
        </p:spPr>
        <p:txBody>
          <a:bodyPr/>
          <a:lstStyle/>
          <a:p>
            <a:r>
              <a:rPr lang="en-CA" sz="4000" dirty="0"/>
              <a:t>BTS, Aircraft, Vehicle, &amp; Rail Car Miles of Travel, 2023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966EA6-15FD-40AB-F062-47E5806F27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7272D03-DA01-4966-9F8B-C82FCED61B50}" type="datetime1">
              <a:rPr lang="en-US" smtClean="0"/>
              <a:pPr>
                <a:defRPr/>
              </a:pPr>
              <a:t>9/7/2026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B4D34D-05FA-83B9-8E9F-AFC9F8BD8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Ian Lee, </a:t>
            </a:r>
            <a:r>
              <a:rPr lang="en-US" dirty="0" err="1"/>
              <a:t>Ph.D</a:t>
            </a:r>
            <a:r>
              <a:rPr lang="en-US" dirty="0"/>
              <a:t>, Carl</a:t>
            </a:r>
            <a:r>
              <a:rPr lang="en-US" b="1" dirty="0"/>
              <a:t>e</a:t>
            </a:r>
            <a:r>
              <a:rPr lang="en-US" dirty="0"/>
              <a:t>ton U Sprott School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25B50F-8AE3-5692-995A-FA160F106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14665-A252-481E-9BC3-26281E59AB8B}" type="slidenum">
              <a:rPr lang="en-US" altLang="en-US" smtClean="0"/>
              <a:pPr/>
              <a:t>23</a:t>
            </a:fld>
            <a:endParaRPr lang="en-US" alt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172C827-7461-646D-60B1-DD1BCCD7DD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810" y="1371600"/>
            <a:ext cx="7886379" cy="44958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4FE5A93-3701-9469-57AA-149590F51CC9}"/>
              </a:ext>
            </a:extLst>
          </p:cNvPr>
          <p:cNvSpPr txBox="1"/>
          <p:nvPr/>
        </p:nvSpPr>
        <p:spPr>
          <a:xfrm>
            <a:off x="228600" y="5867400"/>
            <a:ext cx="70839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https://data.bts.gov/stories/s/Moving-People/jyrm-py8x/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3F0D86A-B56C-939F-C726-0508AEDFCD6D}"/>
              </a:ext>
            </a:extLst>
          </p:cNvPr>
          <p:cNvSpPr txBox="1"/>
          <p:nvPr/>
        </p:nvSpPr>
        <p:spPr>
          <a:xfrm>
            <a:off x="457200" y="1371600"/>
            <a:ext cx="43268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>
                <a:highlight>
                  <a:srgbClr val="FFFF00"/>
                </a:highlight>
              </a:rPr>
              <a:t>Autos used vastly more than train</a:t>
            </a:r>
          </a:p>
        </p:txBody>
      </p:sp>
    </p:spTree>
    <p:extLst>
      <p:ext uri="{BB962C8B-B14F-4D97-AF65-F5344CB8AC3E}">
        <p14:creationId xmlns:p14="http://schemas.microsoft.com/office/powerpoint/2010/main" val="4162499898"/>
      </p:ext>
    </p:extLst>
  </p:cSld>
  <p:clrMapOvr>
    <a:masterClrMapping/>
  </p:clrMapOvr>
  <p:transition>
    <p:random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831A203B-FE5B-5B72-52F3-6ADD3B9F86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Map, Proposed HSR, LA to San Francisco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C69287-2E68-961A-3C10-8C33337028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7272D03-DA01-4966-9F8B-C82FCED61B50}" type="datetime1">
              <a:rPr lang="en-US" smtClean="0"/>
              <a:pPr>
                <a:defRPr/>
              </a:pPr>
              <a:t>9/7/2026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9432C4-2AE4-F8E9-E14E-4DF7E9E318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Ian Lee, Ph.D, Carleton U Sprott School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738553-CD72-3319-0A27-66A6692A82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14665-A252-481E-9BC3-26281E59AB8B}" type="slidenum">
              <a:rPr lang="en-US" altLang="en-US" smtClean="0"/>
              <a:pPr/>
              <a:t>24</a:t>
            </a:fld>
            <a:endParaRPr lang="en-US" altLang="en-US"/>
          </a:p>
        </p:txBody>
      </p:sp>
      <p:pic>
        <p:nvPicPr>
          <p:cNvPr id="3074" name="Picture 1">
            <a:extLst>
              <a:ext uri="{FF2B5EF4-FFF2-40B4-BE49-F238E27FC236}">
                <a16:creationId xmlns:a16="http://schemas.microsoft.com/office/drawing/2014/main" id="{E9B01F51-5300-99B8-E762-3AA179C4EE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99" y="1219200"/>
            <a:ext cx="7848601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D0FF6A2-1807-246C-E426-CD493D117A41}"/>
              </a:ext>
            </a:extLst>
          </p:cNvPr>
          <p:cNvSpPr txBox="1"/>
          <p:nvPr/>
        </p:nvSpPr>
        <p:spPr>
          <a:xfrm>
            <a:off x="4635848" y="1447800"/>
            <a:ext cx="420025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ighlight>
                  <a:srgbClr val="FFFF00"/>
                </a:highlight>
              </a:rPr>
              <a:t>500 miles = 800 KM distance</a:t>
            </a:r>
          </a:p>
          <a:p>
            <a:endParaRPr lang="en-US" dirty="0">
              <a:highlight>
                <a:srgbClr val="FFFF00"/>
              </a:highlight>
            </a:endParaRPr>
          </a:p>
          <a:p>
            <a:r>
              <a:rPr lang="en-US" dirty="0">
                <a:highlight>
                  <a:srgbClr val="FFFF00"/>
                </a:highlight>
              </a:rPr>
              <a:t>Alto is 1000 KM from QC - TO</a:t>
            </a:r>
            <a:endParaRPr lang="en-001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502994876"/>
      </p:ext>
    </p:extLst>
  </p:cSld>
  <p:clrMapOvr>
    <a:masterClrMapping/>
  </p:clrMapOvr>
  <p:transition>
    <p:random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5CFFBF42-76B3-D43F-1EB4-5C97E32B73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676401"/>
            <a:ext cx="7772400" cy="1924050"/>
          </a:xfrm>
        </p:spPr>
        <p:txBody>
          <a:bodyPr/>
          <a:lstStyle/>
          <a:p>
            <a:r>
              <a:rPr lang="en-CA" dirty="0" err="1"/>
              <a:t>Cdn</a:t>
            </a:r>
            <a:r>
              <a:rPr lang="en-CA" dirty="0"/>
              <a:t> Demographic &amp; Travel Stats:</a:t>
            </a:r>
            <a:br>
              <a:rPr lang="en-CA" dirty="0"/>
            </a:br>
            <a:r>
              <a:rPr lang="en-CA" dirty="0"/>
              <a:t>QC to Toronto Corridor</a:t>
            </a: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9F398066-97CC-4EF8-49CB-D5D3F2E6995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71929EE-5122-B731-764B-AA951D1647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2CCA9A7-107F-4241-8919-87D1E99D87BA}" type="datetime1">
              <a:rPr lang="en-US" smtClean="0"/>
              <a:pPr>
                <a:defRPr/>
              </a:pPr>
              <a:t>9/7/2026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8E362E1-05E1-EDBF-8BC4-B00D383F76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Ian Lee, Ph.D, Carleton U Sprott School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F5C0484-7C0D-A96A-982E-9538EC9F10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A9EF1-D2EC-4E30-9A38-78CB61203F62}" type="slidenum">
              <a:rPr lang="en-US" altLang="en-US" smtClean="0"/>
              <a:pPr/>
              <a:t>25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97665312"/>
      </p:ext>
    </p:extLst>
  </p:cSld>
  <p:clrMapOvr>
    <a:masterClrMapping/>
  </p:clrMapOvr>
  <p:transition>
    <p:random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D684B8-9CAB-F4B9-F3A5-B5D215E0A1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4000" dirty="0"/>
              <a:t>Stats Can, Natl Travel Survey, 2024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C94790-FE01-080D-1FB9-3D72F0DB7C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044429"/>
            <a:ext cx="7772400" cy="4953000"/>
          </a:xfrm>
        </p:spPr>
        <p:txBody>
          <a:bodyPr/>
          <a:lstStyle/>
          <a:p>
            <a:pPr lvl="0"/>
            <a:r>
              <a:rPr lang="en-CA" b="1" dirty="0"/>
              <a:t>Car / Road Trips:</a:t>
            </a:r>
            <a:r>
              <a:rPr lang="en-CA" dirty="0"/>
              <a:t> </a:t>
            </a:r>
            <a:r>
              <a:rPr lang="en-CA" dirty="0">
                <a:highlight>
                  <a:srgbClr val="FFFF00"/>
                </a:highlight>
              </a:rPr>
              <a:t>More than </a:t>
            </a:r>
            <a:r>
              <a:rPr lang="en-CA" b="1" dirty="0">
                <a:highlight>
                  <a:srgbClr val="FFFF00"/>
                </a:highlight>
              </a:rPr>
              <a:t>50% to 86%</a:t>
            </a:r>
            <a:r>
              <a:rPr lang="en-CA" dirty="0">
                <a:highlight>
                  <a:srgbClr val="FFFF00"/>
                </a:highlight>
              </a:rPr>
              <a:t> </a:t>
            </a:r>
            <a:r>
              <a:rPr lang="en-CA" dirty="0"/>
              <a:t>of travel segments (depending on local daily trips or longer-distance travel)</a:t>
            </a:r>
          </a:p>
          <a:p>
            <a:pPr lvl="0"/>
            <a:r>
              <a:rPr lang="en-CA" b="1" dirty="0"/>
              <a:t>Plane:</a:t>
            </a:r>
            <a:r>
              <a:rPr lang="en-CA" dirty="0"/>
              <a:t> Domestic </a:t>
            </a:r>
            <a:r>
              <a:rPr lang="en-CA" dirty="0">
                <a:highlight>
                  <a:srgbClr val="FFFF00"/>
                </a:highlight>
              </a:rPr>
              <a:t>air travel accounted for roughly </a:t>
            </a:r>
            <a:r>
              <a:rPr lang="en-CA" b="1" dirty="0">
                <a:highlight>
                  <a:srgbClr val="FFFF00"/>
                </a:highlight>
              </a:rPr>
              <a:t>30%</a:t>
            </a:r>
            <a:r>
              <a:rPr lang="en-CA" dirty="0">
                <a:highlight>
                  <a:srgbClr val="FFFF00"/>
                </a:highlight>
              </a:rPr>
              <a:t> </a:t>
            </a:r>
            <a:r>
              <a:rPr lang="en-CA" dirty="0"/>
              <a:t>of long-distance leisure travel</a:t>
            </a:r>
          </a:p>
          <a:p>
            <a:pPr lvl="0"/>
            <a:r>
              <a:rPr lang="en-CA" b="1" dirty="0"/>
              <a:t>Train / Public Transit:</a:t>
            </a:r>
            <a:r>
              <a:rPr lang="en-CA" dirty="0"/>
              <a:t> Trains and other non-auto/non-air transit make up very small fraction of overall travel nationally (typically </a:t>
            </a:r>
            <a:r>
              <a:rPr lang="en-CA" dirty="0">
                <a:highlight>
                  <a:srgbClr val="FFFF00"/>
                </a:highlight>
              </a:rPr>
              <a:t>under </a:t>
            </a:r>
            <a:r>
              <a:rPr lang="en-CA" b="1" dirty="0">
                <a:highlight>
                  <a:srgbClr val="FFFF00"/>
                </a:highlight>
              </a:rPr>
              <a:t>2% to 4%</a:t>
            </a:r>
            <a:r>
              <a:rPr lang="en-CA" dirty="0">
                <a:highlight>
                  <a:srgbClr val="FFFF00"/>
                </a:highlight>
              </a:rPr>
              <a:t> of general trips</a:t>
            </a:r>
            <a:r>
              <a:rPr lang="en-CA" dirty="0"/>
              <a:t>)</a:t>
            </a:r>
          </a:p>
          <a:p>
            <a:endParaRPr lang="en-CA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3F4312-150F-9381-8860-5BEEF2F0CF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7272D03-DA01-4966-9F8B-C82FCED61B50}" type="datetime1">
              <a:rPr lang="en-US" smtClean="0"/>
              <a:pPr>
                <a:defRPr/>
              </a:pPr>
              <a:t>9/7/2026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4663A1-A89D-68D7-F524-49CAE16DCC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Ian Lee, Ph.D, Carleton U Sprott School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13C6B7-A73C-A668-2B44-51EA429FDC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14665-A252-481E-9BC3-26281E59AB8B}" type="slidenum">
              <a:rPr lang="en-US" altLang="en-US" smtClean="0"/>
              <a:pPr/>
              <a:t>26</a:t>
            </a:fld>
            <a:endParaRPr lang="en-US" alt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5968AF9-0AFF-E305-DA47-1E79B1BFF98F}"/>
              </a:ext>
            </a:extLst>
          </p:cNvPr>
          <p:cNvSpPr txBox="1"/>
          <p:nvPr/>
        </p:nvSpPr>
        <p:spPr>
          <a:xfrm>
            <a:off x="152400" y="5976965"/>
            <a:ext cx="65710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dirty="0"/>
              <a:t>https://www150.statcan.gc.ca/n1/daily-quotidien/250530/dq250530c-eng.htm</a:t>
            </a:r>
          </a:p>
        </p:txBody>
      </p:sp>
    </p:spTree>
    <p:extLst>
      <p:ext uri="{BB962C8B-B14F-4D97-AF65-F5344CB8AC3E}">
        <p14:creationId xmlns:p14="http://schemas.microsoft.com/office/powerpoint/2010/main" val="2726840882"/>
      </p:ext>
    </p:extLst>
  </p:cSld>
  <p:clrMapOvr>
    <a:masterClrMapping/>
  </p:clrMapOvr>
  <p:transition>
    <p:random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91E861-53F5-B1AF-C4CC-7712134C49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52400"/>
            <a:ext cx="7772400" cy="914400"/>
          </a:xfrm>
        </p:spPr>
        <p:txBody>
          <a:bodyPr/>
          <a:lstStyle/>
          <a:p>
            <a:r>
              <a:rPr lang="en-CA" sz="4000" dirty="0"/>
              <a:t>Stats Can, Key Urban Populations Along the QC-TO Corridor</a:t>
            </a:r>
            <a:endParaRPr lang="en-001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23A2BC-5F13-F269-2713-F3DF3781CB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371600"/>
            <a:ext cx="7772400" cy="4724400"/>
          </a:xfrm>
        </p:spPr>
        <p:txBody>
          <a:bodyPr/>
          <a:lstStyle/>
          <a:p>
            <a:pPr lvl="0"/>
            <a:r>
              <a:rPr lang="en-CA" b="1" dirty="0"/>
              <a:t>Québec CMA:</a:t>
            </a:r>
            <a:r>
              <a:rPr lang="en-CA" dirty="0"/>
              <a:t> 857,697</a:t>
            </a:r>
          </a:p>
          <a:p>
            <a:pPr lvl="0"/>
            <a:r>
              <a:rPr lang="en-CA" b="1" dirty="0"/>
              <a:t>Trois-Rivières CMA:</a:t>
            </a:r>
            <a:r>
              <a:rPr lang="en-CA" dirty="0"/>
              <a:t> 165,780</a:t>
            </a:r>
          </a:p>
          <a:p>
            <a:pPr lvl="0"/>
            <a:r>
              <a:rPr lang="en-CA" b="1" dirty="0"/>
              <a:t>Montréal CMA:</a:t>
            </a:r>
            <a:r>
              <a:rPr lang="en-CA" dirty="0"/>
              <a:t> ~4.3 million+</a:t>
            </a:r>
          </a:p>
          <a:p>
            <a:pPr lvl="0"/>
            <a:r>
              <a:rPr lang="en-CA" b="1" dirty="0"/>
              <a:t>Ottawa–Gatineau CMA:</a:t>
            </a:r>
            <a:r>
              <a:rPr lang="en-CA" dirty="0"/>
              <a:t> ~1.48 million</a:t>
            </a:r>
          </a:p>
          <a:p>
            <a:pPr lvl="0"/>
            <a:r>
              <a:rPr lang="en-CA" b="1" dirty="0"/>
              <a:t>Kingston CMA:</a:t>
            </a:r>
            <a:r>
              <a:rPr lang="en-CA" dirty="0"/>
              <a:t> 184,150</a:t>
            </a:r>
          </a:p>
          <a:p>
            <a:pPr lvl="0"/>
            <a:r>
              <a:rPr lang="en-CA" b="1" dirty="0"/>
              <a:t>Toronto CMA:</a:t>
            </a:r>
            <a:r>
              <a:rPr lang="en-CA" dirty="0"/>
              <a:t> 7,108,874</a:t>
            </a:r>
          </a:p>
          <a:p>
            <a:pPr lvl="0"/>
            <a:endParaRPr lang="en-CA" dirty="0"/>
          </a:p>
          <a:p>
            <a:pPr lvl="0"/>
            <a:r>
              <a:rPr lang="en-CA" dirty="0">
                <a:highlight>
                  <a:srgbClr val="FFFF00"/>
                </a:highlight>
              </a:rPr>
              <a:t>TOTAL:  about 15 M </a:t>
            </a:r>
            <a:r>
              <a:rPr lang="en-CA" dirty="0" err="1">
                <a:highlight>
                  <a:srgbClr val="FFFF00"/>
                </a:highlight>
              </a:rPr>
              <a:t>Cdn</a:t>
            </a:r>
            <a:r>
              <a:rPr lang="en-CA" dirty="0">
                <a:highlight>
                  <a:srgbClr val="FFFF00"/>
                </a:highlight>
              </a:rPr>
              <a:t> pop in corridor </a:t>
            </a:r>
          </a:p>
          <a:p>
            <a:pPr marL="0" indent="0">
              <a:buNone/>
            </a:pPr>
            <a:endParaRPr lang="en-001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D82703-48E0-202A-B317-2ADC1FDA47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7272D03-DA01-4966-9F8B-C82FCED61B50}" type="datetime1">
              <a:rPr lang="en-US" smtClean="0"/>
              <a:pPr>
                <a:defRPr/>
              </a:pPr>
              <a:t>9/7/2026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7B6571-B599-6CBD-F865-D45FB968C9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Ian Lee, Ph.D, Carleton U Sprott School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D6C0A3-D6C4-2715-5EA3-ED890A359F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14665-A252-481E-9BC3-26281E59AB8B}" type="slidenum">
              <a:rPr lang="en-US" altLang="en-US" smtClean="0"/>
              <a:pPr/>
              <a:t>27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632597"/>
      </p:ext>
    </p:extLst>
  </p:cSld>
  <p:clrMapOvr>
    <a:masterClrMapping/>
  </p:clrMapOvr>
  <p:transition>
    <p:random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2FE43A-A6F1-3FEC-7CF6-43E77E2A4D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52400"/>
            <a:ext cx="7772400" cy="762000"/>
          </a:xfrm>
        </p:spPr>
        <p:txBody>
          <a:bodyPr/>
          <a:lstStyle/>
          <a:p>
            <a:r>
              <a:rPr lang="en-US" dirty="0"/>
              <a:t>Stats Can, Quebec City language</a:t>
            </a:r>
            <a:endParaRPr lang="en-001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1E2E417A-AF5C-0D78-BCF3-5D4A64B053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914400"/>
            <a:ext cx="7772400" cy="5181600"/>
          </a:xfrm>
        </p:spPr>
        <p:txBody>
          <a:bodyPr/>
          <a:lstStyle/>
          <a:p>
            <a:r>
              <a:rPr lang="en-CA" dirty="0"/>
              <a:t>QC is capital of Quebec</a:t>
            </a:r>
          </a:p>
          <a:p>
            <a:endParaRPr lang="en-US" dirty="0"/>
          </a:p>
          <a:p>
            <a:r>
              <a:rPr lang="en-US" dirty="0"/>
              <a:t>QC Pop: 600,000/850,000</a:t>
            </a:r>
          </a:p>
          <a:p>
            <a:endParaRPr lang="en-CA" dirty="0"/>
          </a:p>
          <a:p>
            <a:r>
              <a:rPr lang="en-CA" dirty="0">
                <a:highlight>
                  <a:srgbClr val="FFFF00"/>
                </a:highlight>
              </a:rPr>
              <a:t>96% French speaking – 50% work for Govt</a:t>
            </a:r>
          </a:p>
          <a:p>
            <a:endParaRPr lang="en-CA" dirty="0"/>
          </a:p>
          <a:p>
            <a:r>
              <a:rPr lang="en-CA" dirty="0"/>
              <a:t>How many QC Francophones travel to TO?</a:t>
            </a:r>
          </a:p>
          <a:p>
            <a:endParaRPr lang="en-001" dirty="0"/>
          </a:p>
          <a:p>
            <a:endParaRPr lang="en-CA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3DA9AC-8BA9-6717-43EA-E2AB14AF89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2CCA9A7-107F-4241-8919-87D1E99D87BA}" type="datetime1">
              <a:rPr lang="en-US" smtClean="0"/>
              <a:pPr>
                <a:defRPr/>
              </a:pPr>
              <a:t>9/7/2026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819EAAA-B1FB-8276-C5C0-79A6460540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Ian Lee, Ph.D, Carleton U Sprott School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3E5EF1A-1F03-A6D8-D629-5498D0C40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A9EF1-D2EC-4E30-9A38-78CB61203F62}" type="slidenum">
              <a:rPr lang="en-US" altLang="en-US" smtClean="0"/>
              <a:pPr/>
              <a:t>28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25622623"/>
      </p:ext>
    </p:extLst>
  </p:cSld>
  <p:clrMapOvr>
    <a:masterClrMapping/>
  </p:clrMapOvr>
  <p:transition>
    <p:random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844DF36E-93C3-0905-4E16-28416216F5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TO-MTL Air Passenger Counts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9DC23FF-1EF4-35CF-CA0C-46D5D2315A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b="1" dirty="0"/>
              <a:t>Estimated Volume:</a:t>
            </a:r>
            <a:r>
              <a:rPr lang="en-CA" dirty="0"/>
              <a:t> air corridor between Toronto (Pearson YYZ &amp; Billy Bishop YTZ) &amp; Montreal (Trudeau YUL) </a:t>
            </a:r>
          </a:p>
          <a:p>
            <a:endParaRPr lang="en-CA" dirty="0"/>
          </a:p>
          <a:p>
            <a:r>
              <a:rPr lang="en-CA" dirty="0">
                <a:highlight>
                  <a:srgbClr val="FFFF00"/>
                </a:highlight>
              </a:rPr>
              <a:t>between </a:t>
            </a:r>
            <a:r>
              <a:rPr lang="en-CA" b="1" dirty="0">
                <a:highlight>
                  <a:srgbClr val="FFFF00"/>
                </a:highlight>
              </a:rPr>
              <a:t>2.5 million &amp; 2.7 million passengers</a:t>
            </a:r>
            <a:r>
              <a:rPr lang="en-CA" dirty="0">
                <a:highlight>
                  <a:srgbClr val="FFFF00"/>
                </a:highlight>
              </a:rPr>
              <a:t> travel annually</a:t>
            </a:r>
          </a:p>
          <a:p>
            <a:endParaRPr lang="en-CA" dirty="0">
              <a:highlight>
                <a:srgbClr val="FFFF00"/>
              </a:highlight>
            </a:endParaRPr>
          </a:p>
          <a:p>
            <a:r>
              <a:rPr lang="en-CA" dirty="0">
                <a:highlight>
                  <a:srgbClr val="FFFF00"/>
                </a:highlight>
              </a:rPr>
              <a:t>Vastly BELOW Alto forecast of 24 M travellers annually</a:t>
            </a:r>
          </a:p>
          <a:p>
            <a:endParaRPr lang="en-CA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9CD2A4A-9492-0EF9-AD8E-F4EC5EF1A4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2CCA9A7-107F-4241-8919-87D1E99D87BA}" type="datetime1">
              <a:rPr lang="en-US" smtClean="0"/>
              <a:pPr>
                <a:defRPr/>
              </a:pPr>
              <a:t>9/7/2026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B9B6B24-6336-6343-0DB5-014AB9406C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Ian Lee, Ph.D, Carleton U Sprott School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5EA64A9-AF4E-0153-5DB7-F35DB6BE98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A9EF1-D2EC-4E30-9A38-78CB61203F62}" type="slidenum">
              <a:rPr lang="en-US" altLang="en-US" smtClean="0"/>
              <a:pPr/>
              <a:t>29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84294280"/>
      </p:ext>
    </p:extLst>
  </p:cSld>
  <p:clrMapOvr>
    <a:masterClrMapping/>
  </p:clrMapOvr>
  <p:transition>
    <p:random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D11250-C160-C2B1-CC00-0E55C71C5C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52400"/>
            <a:ext cx="7772400" cy="762000"/>
          </a:xfrm>
        </p:spPr>
        <p:txBody>
          <a:bodyPr/>
          <a:lstStyle/>
          <a:p>
            <a:r>
              <a:rPr lang="en-CA" sz="2800" dirty="0"/>
              <a:t>ALTO, Auto Travel Estimates for TO-MTL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BF3FAB-4DDF-4FF9-3EFA-6B5039052A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838200"/>
            <a:ext cx="7772400" cy="5257800"/>
          </a:xfrm>
        </p:spPr>
        <p:txBody>
          <a:bodyPr/>
          <a:lstStyle/>
          <a:p>
            <a:pPr lvl="0"/>
            <a:r>
              <a:rPr lang="en-CA" b="1" dirty="0"/>
              <a:t>Estimated Volume:</a:t>
            </a:r>
            <a:r>
              <a:rPr lang="en-CA" dirty="0"/>
              <a:t> </a:t>
            </a:r>
            <a:r>
              <a:rPr lang="en-CA" i="1" dirty="0"/>
              <a:t>Private cars are absolute dominant mode of transport along Highway 401, accounting for </a:t>
            </a:r>
            <a:r>
              <a:rPr lang="en-CA" b="1" i="1" dirty="0"/>
              <a:t>5.5 million to 7 million annual trips</a:t>
            </a:r>
            <a:endParaRPr lang="en-CA" i="1" dirty="0"/>
          </a:p>
          <a:p>
            <a:pPr lvl="0"/>
            <a:r>
              <a:rPr lang="en-CA" b="1" dirty="0"/>
              <a:t>Corridor Share:</a:t>
            </a:r>
            <a:r>
              <a:rPr lang="en-CA" dirty="0"/>
              <a:t> Within broader regional corridor stretching from Windsor/Toronto to Quebec City, auto travel accounts for </a:t>
            </a:r>
            <a:r>
              <a:rPr lang="en-CA" b="1" dirty="0">
                <a:highlight>
                  <a:srgbClr val="FFFF00"/>
                </a:highlight>
              </a:rPr>
              <a:t>97% of total regional trips</a:t>
            </a:r>
          </a:p>
          <a:p>
            <a:pPr lvl="0"/>
            <a:endParaRPr lang="en-CA" b="1" dirty="0">
              <a:highlight>
                <a:srgbClr val="FFFF00"/>
              </a:highlight>
            </a:endParaRPr>
          </a:p>
          <a:p>
            <a:pPr lvl="0"/>
            <a:r>
              <a:rPr lang="en-CA" dirty="0"/>
              <a:t> </a:t>
            </a:r>
            <a:r>
              <a:rPr lang="en-CA" dirty="0">
                <a:highlight>
                  <a:srgbClr val="FFFF00"/>
                </a:highlight>
              </a:rPr>
              <a:t>Alto forecasts most drivers stop driving</a:t>
            </a:r>
          </a:p>
          <a:p>
            <a:pPr lvl="0"/>
            <a:endParaRPr lang="en-CA" dirty="0"/>
          </a:p>
          <a:p>
            <a:pPr lvl="0"/>
            <a:endParaRPr lang="en-CA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56B853-D44D-FE96-07E7-81307B0173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7272D03-DA01-4966-9F8B-C82FCED61B50}" type="datetime1">
              <a:rPr lang="en-US" smtClean="0"/>
              <a:pPr>
                <a:defRPr/>
              </a:pPr>
              <a:t>9/7/2026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A8C307-F60C-AA6D-4753-E988E7DCCF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Ian Lee, Ph.D, Carleton U Sprott School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E9F400-D771-E561-F7DA-5E96FCCAA1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14665-A252-481E-9BC3-26281E59AB8B}" type="slidenum">
              <a:rPr lang="en-US" altLang="en-US" smtClean="0"/>
              <a:pPr/>
              <a:t>30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46508260"/>
      </p:ext>
    </p:extLst>
  </p:cSld>
  <p:clrMapOvr>
    <a:masterClrMapping/>
  </p:clrMapOvr>
  <p:transition>
    <p:random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E35BE994-FA3D-5743-37DA-F8CD9DBCA0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52400"/>
            <a:ext cx="7772400" cy="1066800"/>
          </a:xfrm>
        </p:spPr>
        <p:txBody>
          <a:bodyPr/>
          <a:lstStyle/>
          <a:p>
            <a:r>
              <a:rPr lang="en-CA" dirty="0"/>
              <a:t>VIA Rail Annual Ridership, 1977-2024: </a:t>
            </a:r>
            <a:r>
              <a:rPr lang="en-CA" dirty="0">
                <a:highlight>
                  <a:srgbClr val="FFFF00"/>
                </a:highlight>
              </a:rPr>
              <a:t>4-6 Million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04858F-F01E-481D-427B-709F948097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7272D03-DA01-4966-9F8B-C82FCED61B50}" type="datetime1">
              <a:rPr lang="en-US" smtClean="0"/>
              <a:pPr>
                <a:defRPr/>
              </a:pPr>
              <a:t>9/7/2026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8031D1-5A35-E336-0458-8F88149774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Ian Lee, Ph.D, Carleton U Sprott School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B710D0-30C8-6FE0-6EDD-1442BA33DB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14665-A252-481E-9BC3-26281E59AB8B}" type="slidenum">
              <a:rPr lang="en-US" altLang="en-US" smtClean="0"/>
              <a:pPr/>
              <a:t>31</a:t>
            </a:fld>
            <a:endParaRPr lang="en-US" alt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7435839-D520-1C3C-750C-978FA6A2E4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295400"/>
            <a:ext cx="8153400" cy="457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373302"/>
      </p:ext>
    </p:extLst>
  </p:cSld>
  <p:clrMapOvr>
    <a:masterClrMapping/>
  </p:clrMapOvr>
  <p:transition>
    <p:random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402913EE-FF37-52AD-42CE-A5E4B17EA97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Alto High Speed Rail</a:t>
            </a:r>
            <a:endParaRPr lang="en-001" dirty="0"/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FEDB9F84-C36B-0B45-9CAA-00F87D58BB3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001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759DBE1-65D8-E5BA-FD94-7E28AF0193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2CCA9A7-107F-4241-8919-87D1E99D87BA}" type="datetime1">
              <a:rPr lang="en-US" smtClean="0"/>
              <a:pPr>
                <a:defRPr/>
              </a:pPr>
              <a:t>9/7/2026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42C327B-7DE1-DCFF-1C02-497E8D28D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Ian Lee, Ph.D, Carleton U Sprott School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D118534-1E30-A676-BCD1-C6B394731C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A9EF1-D2EC-4E30-9A38-78CB61203F62}" type="slidenum">
              <a:rPr lang="en-US" altLang="en-US" smtClean="0"/>
              <a:pPr/>
              <a:t>32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2014859"/>
      </p:ext>
    </p:extLst>
  </p:cSld>
  <p:clrMapOvr>
    <a:masterClrMapping/>
  </p:clrMapOvr>
  <p:transition>
    <p:random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CA9223B1-2EB6-7428-B726-AB7CBA0F8C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3200" dirty="0"/>
              <a:t>Alto HSR Proposal, 1000 Kilometer Distance 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E1EDC9-D6A6-5FED-C7F7-7F65274D31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7272D03-DA01-4966-9F8B-C82FCED61B50}" type="datetime1">
              <a:rPr lang="en-US" smtClean="0"/>
              <a:pPr>
                <a:defRPr/>
              </a:pPr>
              <a:t>9/7/2026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D2DBCD-CA1C-7615-A79F-741F9FEDD4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Ian Lee, Ph.D, Carleton U Sprott School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F69202-FB9C-06A1-95C7-B9D9A661DB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14665-A252-481E-9BC3-26281E59AB8B}" type="slidenum">
              <a:rPr lang="en-US" altLang="en-US" smtClean="0"/>
              <a:pPr/>
              <a:t>33</a:t>
            </a:fld>
            <a:endParaRPr lang="en-US" alt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7CC39B3-7DB7-C8A5-2C78-A0BBFAF92A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" y="1349204"/>
            <a:ext cx="6858000" cy="416378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D01BAFD-3497-8F72-7B18-EBBFB87A68CF}"/>
              </a:ext>
            </a:extLst>
          </p:cNvPr>
          <p:cNvSpPr txBox="1"/>
          <p:nvPr/>
        </p:nvSpPr>
        <p:spPr>
          <a:xfrm>
            <a:off x="304800" y="1447800"/>
            <a:ext cx="6088526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ighlight>
                  <a:srgbClr val="FFFF00"/>
                </a:highlight>
              </a:rPr>
              <a:t>NB – 200 KM LONGER than California HSR </a:t>
            </a:r>
          </a:p>
          <a:p>
            <a:endParaRPr lang="en-US" dirty="0">
              <a:highlight>
                <a:srgbClr val="FFFF00"/>
              </a:highlight>
            </a:endParaRPr>
          </a:p>
          <a:p>
            <a:r>
              <a:rPr lang="en-US" dirty="0">
                <a:highlight>
                  <a:srgbClr val="FFFF00"/>
                </a:highlight>
              </a:rPr>
              <a:t>California forecasts $135 B  (</a:t>
            </a:r>
            <a:r>
              <a:rPr lang="en-US" dirty="0" err="1">
                <a:highlight>
                  <a:srgbClr val="FFFF00"/>
                </a:highlight>
              </a:rPr>
              <a:t>ie</a:t>
            </a:r>
            <a:r>
              <a:rPr lang="en-US" dirty="0">
                <a:highlight>
                  <a:srgbClr val="FFFF00"/>
                </a:highlight>
              </a:rPr>
              <a:t> $200 B – CDN)</a:t>
            </a:r>
          </a:p>
          <a:p>
            <a:endParaRPr lang="en-US" dirty="0">
              <a:highlight>
                <a:srgbClr val="FFFF00"/>
              </a:highlight>
            </a:endParaRPr>
          </a:p>
          <a:p>
            <a:r>
              <a:rPr lang="en-US" dirty="0">
                <a:highlight>
                  <a:srgbClr val="FFFF00"/>
                </a:highlight>
              </a:rPr>
              <a:t>Altro claims $60 - $90 B - CDN </a:t>
            </a:r>
            <a:endParaRPr lang="en-001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623565787"/>
      </p:ext>
    </p:extLst>
  </p:cSld>
  <p:clrMapOvr>
    <a:masterClrMapping/>
  </p:clrMapOvr>
  <p:transition>
    <p:random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D452CC-E8E6-C9A3-50D2-462ECB49AE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9BE689F8-85FB-8D23-6E5D-5EB5BE35F2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Map, Proposed HSR, LA to San Francisco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AD0617-0FEC-FFAD-230C-C674251141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7272D03-DA01-4966-9F8B-C82FCED61B50}" type="datetime1">
              <a:rPr lang="en-US" smtClean="0"/>
              <a:pPr>
                <a:defRPr/>
              </a:pPr>
              <a:t>9/7/2026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1D67A3-25E0-1D64-CDBF-41282E71C1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Ian Lee, Ph.D, Carleton U Sprott School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DD019A-3FA5-D974-7A3C-E43CAD4C6B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14665-A252-481E-9BC3-26281E59AB8B}" type="slidenum">
              <a:rPr lang="en-US" altLang="en-US" smtClean="0"/>
              <a:pPr/>
              <a:t>34</a:t>
            </a:fld>
            <a:endParaRPr lang="en-US" altLang="en-US"/>
          </a:p>
        </p:txBody>
      </p:sp>
      <p:pic>
        <p:nvPicPr>
          <p:cNvPr id="3074" name="Picture 1">
            <a:extLst>
              <a:ext uri="{FF2B5EF4-FFF2-40B4-BE49-F238E27FC236}">
                <a16:creationId xmlns:a16="http://schemas.microsoft.com/office/drawing/2014/main" id="{954D6307-5290-3620-4A43-B0192C00CA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699" y="1110842"/>
            <a:ext cx="7848601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1CB88F8-2ECD-3B0B-7A1A-7FA676D26664}"/>
              </a:ext>
            </a:extLst>
          </p:cNvPr>
          <p:cNvSpPr txBox="1"/>
          <p:nvPr/>
        </p:nvSpPr>
        <p:spPr>
          <a:xfrm>
            <a:off x="304800" y="3352800"/>
            <a:ext cx="3850734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>
                <a:highlight>
                  <a:srgbClr val="FFFF00"/>
                </a:highlight>
              </a:rPr>
              <a:t>500 miles length – 800 KM</a:t>
            </a:r>
          </a:p>
          <a:p>
            <a:endParaRPr lang="en-CA" dirty="0">
              <a:highlight>
                <a:srgbClr val="FFFF00"/>
              </a:highlight>
            </a:endParaRPr>
          </a:p>
          <a:p>
            <a:r>
              <a:rPr lang="en-CA" dirty="0">
                <a:highlight>
                  <a:srgbClr val="FFFF00"/>
                </a:highlight>
              </a:rPr>
              <a:t>= forecast $135 Billion USD</a:t>
            </a:r>
          </a:p>
          <a:p>
            <a:r>
              <a:rPr lang="en-CA" dirty="0">
                <a:highlight>
                  <a:srgbClr val="FFFF00"/>
                </a:highlight>
              </a:rPr>
              <a:t>High estimate is $250 B USD</a:t>
            </a:r>
          </a:p>
        </p:txBody>
      </p:sp>
    </p:spTree>
    <p:extLst>
      <p:ext uri="{BB962C8B-B14F-4D97-AF65-F5344CB8AC3E}">
        <p14:creationId xmlns:p14="http://schemas.microsoft.com/office/powerpoint/2010/main" val="1873202628"/>
      </p:ext>
    </p:extLst>
  </p:cSld>
  <p:clrMapOvr>
    <a:masterClrMapping/>
  </p:clrMapOvr>
  <p:transition>
    <p:random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C34035-1582-0169-19E1-D6D54D202F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4000" dirty="0"/>
              <a:t>Hyett, Overcoming </a:t>
            </a:r>
            <a:r>
              <a:rPr lang="en-CA" sz="4000" dirty="0" err="1"/>
              <a:t>Cdn</a:t>
            </a:r>
            <a:r>
              <a:rPr lang="en-CA" sz="4000" dirty="0"/>
              <a:t> Car Culture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04F8DE4-FDE0-2B02-32E9-3E177ABA8D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Research using 2016 Census data found </a:t>
            </a:r>
            <a:r>
              <a:rPr lang="en-CA" dirty="0">
                <a:highlight>
                  <a:srgbClr val="FFFF00"/>
                </a:highlight>
              </a:rPr>
              <a:t>67% of Canadians in major metro areas -</a:t>
            </a:r>
          </a:p>
          <a:p>
            <a:endParaRPr lang="en-CA" dirty="0">
              <a:highlight>
                <a:srgbClr val="FFFF00"/>
              </a:highlight>
            </a:endParaRPr>
          </a:p>
          <a:p>
            <a:r>
              <a:rPr lang="en-CA" dirty="0">
                <a:highlight>
                  <a:srgbClr val="FFFF00"/>
                </a:highlight>
              </a:rPr>
              <a:t> live in automobile suburbs</a:t>
            </a:r>
            <a:r>
              <a:rPr lang="en-CA" dirty="0"/>
              <a:t>, with a further 8% in even more car-dependent exurbs</a:t>
            </a:r>
          </a:p>
          <a:p>
            <a:endParaRPr lang="en-CA" dirty="0"/>
          </a:p>
          <a:p>
            <a:r>
              <a:rPr lang="en-CA" dirty="0"/>
              <a:t>Toronto and Montréal metro areas, the </a:t>
            </a:r>
            <a:r>
              <a:rPr lang="en-CA" dirty="0">
                <a:highlight>
                  <a:srgbClr val="FFFF00"/>
                </a:highlight>
              </a:rPr>
              <a:t>suburban share exceeds 80</a:t>
            </a:r>
            <a:r>
              <a:rPr lang="en-CA" dirty="0"/>
              <a:t>%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78B329-C3CC-1C70-0AEC-4429C0870E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2CCA9A7-107F-4241-8919-87D1E99D87BA}" type="datetime1">
              <a:rPr lang="en-US" smtClean="0"/>
              <a:pPr>
                <a:defRPr/>
              </a:pPr>
              <a:t>9/7/2026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8AD88F2-BFCA-08FF-0BC6-D05CF9F5F8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Ian Lee, Ph.D, Carleton U Sprott School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85FD0D2-55DC-1445-851F-E41D5E72C9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A9EF1-D2EC-4E30-9A38-78CB61203F62}" type="slidenum">
              <a:rPr lang="en-US" altLang="en-US" smtClean="0"/>
              <a:pPr/>
              <a:t>35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128263"/>
      </p:ext>
    </p:extLst>
  </p:cSld>
  <p:clrMapOvr>
    <a:masterClrMapping/>
  </p:clrMapOvr>
  <p:transition>
    <p:random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4761FE-D1EB-74F8-C2AC-A660445AC1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52400"/>
            <a:ext cx="7772400" cy="762000"/>
          </a:xfrm>
        </p:spPr>
        <p:txBody>
          <a:bodyPr/>
          <a:lstStyle/>
          <a:p>
            <a:r>
              <a:rPr lang="en-CA" dirty="0"/>
              <a:t>Hyett, Highway 401 reality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BF5385-0CBD-398D-5C32-18A74CB5C4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914400"/>
            <a:ext cx="7772400" cy="5181600"/>
          </a:xfrm>
        </p:spPr>
        <p:txBody>
          <a:bodyPr/>
          <a:lstStyle/>
          <a:p>
            <a:r>
              <a:rPr lang="en-CA" dirty="0"/>
              <a:t>Highway 401 is corridor’s cultural &amp; economic spine. </a:t>
            </a:r>
          </a:p>
          <a:p>
            <a:endParaRPr lang="en-CA" b="1" dirty="0"/>
          </a:p>
          <a:p>
            <a:r>
              <a:rPr lang="en-CA" dirty="0"/>
              <a:t>average of 442,900 vehicles pass thro one Toronto per day — busiest freeway in world</a:t>
            </a:r>
          </a:p>
          <a:p>
            <a:endParaRPr lang="en-CA" dirty="0"/>
          </a:p>
          <a:p>
            <a:r>
              <a:rPr lang="en-CA" dirty="0">
                <a:highlight>
                  <a:srgbClr val="FFFF00"/>
                </a:highlight>
              </a:rPr>
              <a:t>Statistics Can: suburban residents spend avg of 1 hour 23 minutes per day in their car, </a:t>
            </a:r>
          </a:p>
          <a:p>
            <a:r>
              <a:rPr lang="en-CA" dirty="0">
                <a:highlight>
                  <a:srgbClr val="FFFF00"/>
                </a:highlight>
              </a:rPr>
              <a:t>&amp; 81% make at least ONE car trip daily</a:t>
            </a:r>
          </a:p>
          <a:p>
            <a:endParaRPr lang="en-CA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96FCB3-7BD4-A331-AFC4-F08F0F4AF6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7272D03-DA01-4966-9F8B-C82FCED61B50}" type="datetime1">
              <a:rPr lang="en-US" smtClean="0"/>
              <a:pPr>
                <a:defRPr/>
              </a:pPr>
              <a:t>9/7/2026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518A4D-72A7-683D-4289-0FFC3C8327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Ian Lee, Ph.D, Carleton U Sprott School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C98161-DD20-D27F-843F-EC88B27A27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14665-A252-481E-9BC3-26281E59AB8B}" type="slidenum">
              <a:rPr lang="en-US" altLang="en-US" smtClean="0"/>
              <a:pPr/>
              <a:t>36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84775269"/>
      </p:ext>
    </p:extLst>
  </p:cSld>
  <p:clrMapOvr>
    <a:masterClrMapping/>
  </p:clrMapOvr>
  <p:transition>
    <p:random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C29E85-ADDA-92DC-6B31-F748CFFC5A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6560" y="171974"/>
            <a:ext cx="7772400" cy="762000"/>
          </a:xfrm>
        </p:spPr>
        <p:txBody>
          <a:bodyPr/>
          <a:lstStyle/>
          <a:p>
            <a:r>
              <a:rPr lang="en-CA" dirty="0"/>
              <a:t>Hyett, The last-mile problem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8C917D-EDBC-85E3-CD08-4A616F6C56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838200"/>
            <a:ext cx="7772400" cy="5257800"/>
          </a:xfrm>
        </p:spPr>
        <p:txBody>
          <a:bodyPr/>
          <a:lstStyle/>
          <a:p>
            <a:r>
              <a:rPr lang="en-CA" dirty="0"/>
              <a:t>Toronto resident can reach 4.5 times as many jobs by car as by public transit in 30 minutes</a:t>
            </a:r>
          </a:p>
          <a:p>
            <a:endParaRPr lang="en-CA" dirty="0"/>
          </a:p>
          <a:p>
            <a:r>
              <a:rPr lang="en-CA" dirty="0"/>
              <a:t>Only 19% of employment is located in downtown Toronto</a:t>
            </a:r>
          </a:p>
          <a:p>
            <a:endParaRPr lang="en-CA" dirty="0"/>
          </a:p>
          <a:p>
            <a:r>
              <a:rPr lang="en-CA" dirty="0">
                <a:highlight>
                  <a:srgbClr val="FFFF00"/>
                </a:highlight>
              </a:rPr>
              <a:t>81% majority is scattered across suburban zones that are car-accessible but transit-inaccessible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A19BF5-8F02-DEDE-4C89-6C26923920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7272D03-DA01-4966-9F8B-C82FCED61B50}" type="datetime1">
              <a:rPr lang="en-US" smtClean="0"/>
              <a:pPr>
                <a:defRPr/>
              </a:pPr>
              <a:t>9/7/2026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6F8920-80DC-5541-CEAC-95873F0072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Ian Lee, Ph.D, Carleton U Sprott School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675FA8-AF84-C936-9811-5BC3D4A76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14665-A252-481E-9BC3-26281E59AB8B}" type="slidenum">
              <a:rPr lang="en-US" altLang="en-US" smtClean="0"/>
              <a:pPr/>
              <a:t>37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69611107"/>
      </p:ext>
    </p:extLst>
  </p:cSld>
  <p:clrMapOvr>
    <a:masterClrMapping/>
  </p:clrMapOvr>
  <p:transition>
    <p:random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8908F0-C69C-0BD2-B951-4504B86D63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52400"/>
            <a:ext cx="7772400" cy="1219200"/>
          </a:xfrm>
        </p:spPr>
        <p:txBody>
          <a:bodyPr/>
          <a:lstStyle/>
          <a:p>
            <a:r>
              <a:rPr lang="en-CA" dirty="0"/>
              <a:t>Hyett, Annual passengers: QC-TO vs Madrid-Barcelona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4C4B71B-4F81-0737-A971-399E727F31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2CCA9A7-107F-4241-8919-87D1E99D87BA}" type="datetime1">
              <a:rPr lang="en-US" smtClean="0"/>
              <a:pPr>
                <a:defRPr/>
              </a:pPr>
              <a:t>9/7/2026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5C2FBDC-882B-96B7-BD4E-813E765A74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Ian Lee, Ph.D, Carleton U Sprott School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69487C1-E194-8856-4A56-7860B0E5E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A9EF1-D2EC-4E30-9A38-78CB61203F62}" type="slidenum">
              <a:rPr lang="en-US" altLang="en-US" smtClean="0"/>
              <a:pPr/>
              <a:t>38</a:t>
            </a:fld>
            <a:endParaRPr lang="en-US" alt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5F32963-58B7-EFA4-B3FE-DC2ABBD2E2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5" y="2052637"/>
            <a:ext cx="9048750" cy="275272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05775CD-374C-5C6A-71B6-C65013B5E841}"/>
              </a:ext>
            </a:extLst>
          </p:cNvPr>
          <p:cNvSpPr txBox="1"/>
          <p:nvPr/>
        </p:nvSpPr>
        <p:spPr>
          <a:xfrm>
            <a:off x="304800" y="5334000"/>
            <a:ext cx="784702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>
                <a:highlight>
                  <a:srgbClr val="FFFF00"/>
                </a:highlight>
              </a:rPr>
              <a:t>Alto forecasts 800% INCREASE from 3 Million to 24 million</a:t>
            </a:r>
          </a:p>
          <a:p>
            <a:r>
              <a:rPr lang="en-CA" dirty="0">
                <a:highlight>
                  <a:srgbClr val="FFFF00"/>
                </a:highlight>
              </a:rPr>
              <a:t> passengers – on Alto train ONLY for +70% ALL travel trips</a:t>
            </a:r>
          </a:p>
        </p:txBody>
      </p:sp>
    </p:spTree>
    <p:extLst>
      <p:ext uri="{BB962C8B-B14F-4D97-AF65-F5344CB8AC3E}">
        <p14:creationId xmlns:p14="http://schemas.microsoft.com/office/powerpoint/2010/main" val="21439016"/>
      </p:ext>
    </p:extLst>
  </p:cSld>
  <p:clrMapOvr>
    <a:masterClrMapping/>
  </p:clrMapOvr>
  <p:transition>
    <p:random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E369D5-67D0-EFB0-F659-3E5A0D44EF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Hyett, How much intercity travel is there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8ED7ED-F20E-4E11-D004-B0EFFCB94E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Corridor’s total travel market is its </a:t>
            </a:r>
            <a:r>
              <a:rPr lang="en-US" dirty="0">
                <a:highlight>
                  <a:srgbClr val="FFFF00"/>
                </a:highlight>
              </a:rPr>
              <a:t>population multiplied by number of intercity trips each resident makes </a:t>
            </a:r>
            <a:r>
              <a:rPr lang="en-US" dirty="0"/>
              <a:t>on the routes the railway would serve</a:t>
            </a:r>
          </a:p>
          <a:p>
            <a:r>
              <a:rPr lang="en-US" dirty="0"/>
              <a:t>2025 corridor population at about </a:t>
            </a:r>
            <a:r>
              <a:rPr lang="en-US" b="1" dirty="0"/>
              <a:t>14.9 million</a:t>
            </a:r>
            <a:r>
              <a:rPr lang="en-US" dirty="0"/>
              <a:t> across the cities directly served, growing at 1.0 per cent a year</a:t>
            </a:r>
          </a:p>
          <a:p>
            <a:r>
              <a:rPr lang="en-US" dirty="0">
                <a:highlight>
                  <a:srgbClr val="FFFF00"/>
                </a:highlight>
              </a:rPr>
              <a:t>= intercity travel at about </a:t>
            </a:r>
            <a:r>
              <a:rPr lang="en-US" b="1" dirty="0">
                <a:highlight>
                  <a:srgbClr val="FFFF00"/>
                </a:highlight>
              </a:rPr>
              <a:t>1.68 trips per resident per year</a:t>
            </a:r>
            <a:endParaRPr lang="en-US" dirty="0">
              <a:highlight>
                <a:srgbClr val="FFFF00"/>
              </a:highlight>
            </a:endParaRP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A47443-08AA-07E4-4958-0166B628DB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7272D03-DA01-4966-9F8B-C82FCED61B50}" type="datetime1">
              <a:rPr lang="en-US" smtClean="0"/>
              <a:pPr>
                <a:defRPr/>
              </a:pPr>
              <a:t>9/7/2026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AEEC59-421D-60BC-BB40-A56A9510D2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Ian Lee, Ph.D, Carleton U Sprott School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40DDF9-054D-A950-7E86-26EA577ECC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14665-A252-481E-9BC3-26281E59AB8B}" type="slidenum">
              <a:rPr lang="en-US" altLang="en-US" smtClean="0"/>
              <a:pPr/>
              <a:t>39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02956529"/>
      </p:ext>
    </p:extLst>
  </p:cSld>
  <p:clrMapOvr>
    <a:masterClrMapping/>
  </p:clrMapOvr>
  <p:transition>
    <p:random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F13ECC-9EC1-7DFD-F5F5-0A004D5EC0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54497"/>
            <a:ext cx="7772400" cy="607503"/>
          </a:xfrm>
        </p:spPr>
        <p:txBody>
          <a:bodyPr/>
          <a:lstStyle/>
          <a:p>
            <a:r>
              <a:rPr lang="en-US" sz="2800" dirty="0">
                <a:highlight>
                  <a:srgbClr val="FFFF00"/>
                </a:highlight>
              </a:rPr>
              <a:t>Alto claims 71% of all car-air-rail trips by 2055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41874F-95C3-825D-24A8-6D93174D2A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7272D03-DA01-4966-9F8B-C82FCED61B50}" type="datetime1">
              <a:rPr lang="en-US" smtClean="0"/>
              <a:pPr>
                <a:defRPr/>
              </a:pPr>
              <a:t>9/7/2026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71E314-C6DA-6544-8EC3-5F4740150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Ian Lee, Ph.D, Carleton U Sprott School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A8934B-1DD1-0D9A-131D-114B36C2E7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14665-A252-481E-9BC3-26281E59AB8B}" type="slidenum">
              <a:rPr lang="en-US" altLang="en-US" smtClean="0"/>
              <a:pPr/>
              <a:t>40</a:t>
            </a:fld>
            <a:endParaRPr lang="en-US" alt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6A43A11-5AC0-D2AF-1698-99A18CEC62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685800"/>
            <a:ext cx="7772400" cy="5410200"/>
          </a:xfrm>
        </p:spPr>
        <p:txBody>
          <a:bodyPr/>
          <a:lstStyle/>
          <a:p>
            <a:r>
              <a:rPr lang="en-US" b="1" dirty="0"/>
              <a:t>20.1M </a:t>
            </a:r>
            <a:r>
              <a:rPr lang="en-US" dirty="0"/>
              <a:t>people in QC-TO corridor in 2055</a:t>
            </a:r>
          </a:p>
          <a:p>
            <a:endParaRPr lang="en-US" b="1" dirty="0"/>
          </a:p>
          <a:p>
            <a:r>
              <a:rPr lang="en-US" b="1" dirty="0"/>
              <a:t>33.7M </a:t>
            </a:r>
            <a:r>
              <a:rPr lang="en-US" dirty="0"/>
              <a:t>intercity trips a year in 2055, by every mode — car, air, bus and rail </a:t>
            </a:r>
          </a:p>
          <a:p>
            <a:endParaRPr lang="en-US" dirty="0"/>
          </a:p>
          <a:p>
            <a:r>
              <a:rPr lang="en-US" dirty="0"/>
              <a:t>20.1M × 1.68 trips each </a:t>
            </a:r>
          </a:p>
          <a:p>
            <a:endParaRPr lang="en-US" dirty="0"/>
          </a:p>
          <a:p>
            <a:r>
              <a:rPr lang="en-US" dirty="0"/>
              <a:t>= </a:t>
            </a:r>
            <a:r>
              <a:rPr lang="en-US" b="1" dirty="0">
                <a:highlight>
                  <a:srgbClr val="FFFF00"/>
                </a:highlight>
              </a:rPr>
              <a:t>71% Alto mkt share of all trips by rail</a:t>
            </a:r>
          </a:p>
          <a:p>
            <a:endParaRPr lang="en-US" b="1" dirty="0">
              <a:highlight>
                <a:srgbClr val="FFFF00"/>
              </a:highlight>
            </a:endParaRPr>
          </a:p>
          <a:p>
            <a:r>
              <a:rPr lang="en-US" b="1" dirty="0">
                <a:highlight>
                  <a:srgbClr val="FFFF00"/>
                </a:highlight>
              </a:rPr>
              <a:t>Japan only got to 25% of all trips by rail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0218478"/>
      </p:ext>
    </p:extLst>
  </p:cSld>
  <p:clrMapOvr>
    <a:masterClrMapping/>
  </p:clrMapOvr>
  <p:transition>
    <p:random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4D9961-1226-7686-8C20-9AD7AF386F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Hyett, Citizen Research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11384C-D57F-F657-14A7-2D2D31C90F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ALTO promises three things at once:</a:t>
            </a:r>
          </a:p>
          <a:p>
            <a:endParaRPr lang="en-US" dirty="0"/>
          </a:p>
          <a:p>
            <a:r>
              <a:rPr lang="en-US" dirty="0"/>
              <a:t> </a:t>
            </a:r>
            <a:r>
              <a:rPr lang="en-US" b="1" dirty="0"/>
              <a:t>24 million people  year</a:t>
            </a:r>
            <a:r>
              <a:rPr lang="en-US" dirty="0"/>
              <a:t> will ride new train</a:t>
            </a:r>
          </a:p>
          <a:p>
            <a:endParaRPr lang="en-US" dirty="0"/>
          </a:p>
          <a:p>
            <a:r>
              <a:rPr lang="en-US" dirty="0"/>
              <a:t>will save </a:t>
            </a:r>
            <a:r>
              <a:rPr lang="en-US" b="1" dirty="0"/>
              <a:t>9.3 billion hours</a:t>
            </a:r>
            <a:r>
              <a:rPr lang="en-US" dirty="0"/>
              <a:t> of travel time, worth </a:t>
            </a:r>
            <a:r>
              <a:rPr lang="en-US" b="1" dirty="0"/>
              <a:t>$49.5 billion</a:t>
            </a:r>
            <a:r>
              <a:rPr lang="en-US" dirty="0"/>
              <a:t> </a:t>
            </a:r>
          </a:p>
          <a:p>
            <a:endParaRPr lang="en-US" dirty="0"/>
          </a:p>
          <a:p>
            <a:r>
              <a:rPr lang="en-US" dirty="0"/>
              <a:t>ticket sales will cover cost of running and maintaining the line</a:t>
            </a: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FAB530-DAA1-D851-A041-E505E91F9C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7272D03-DA01-4966-9F8B-C82FCED61B50}" type="datetime1">
              <a:rPr lang="en-US" smtClean="0"/>
              <a:pPr>
                <a:defRPr/>
              </a:pPr>
              <a:t>9/7/2026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16CBCC-04F1-5F9F-1D6E-343462DF93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Ian Lee, Ph.D, Carleton U Sprott School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CED741-28ED-9560-B7EC-D8539127CD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14665-A252-481E-9BC3-26281E59AB8B}" type="slidenum">
              <a:rPr lang="en-US" altLang="en-US" smtClean="0"/>
              <a:pPr/>
              <a:t>41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76364588"/>
      </p:ext>
    </p:extLst>
  </p:cSld>
  <p:clrMapOvr>
    <a:masterClrMapping/>
  </p:clrMapOvr>
  <p:transition>
    <p:random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90643D-3621-F63F-51F9-4F78EA1A78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Hyett, Citizen Research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279E0D-DDFC-37FE-A2ED-C25C13FBA5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All three depend on one number the report never gives: </a:t>
            </a:r>
            <a:r>
              <a:rPr lang="en-US" b="1" dirty="0"/>
              <a:t>the price </a:t>
            </a:r>
            <a:r>
              <a:rPr lang="en-US" b="1"/>
              <a:t>of ticket</a:t>
            </a:r>
            <a:r>
              <a:rPr lang="en-US" dirty="0"/>
              <a:t>. </a:t>
            </a:r>
          </a:p>
          <a:p>
            <a:r>
              <a:rPr lang="en-US" dirty="0"/>
              <a:t>Cheap tickets fill trains, which is what the first two promises need</a:t>
            </a:r>
          </a:p>
          <a:p>
            <a:r>
              <a:rPr lang="en-US" dirty="0"/>
              <a:t>Expensive tickets bring in the revenue the third promise needs. </a:t>
            </a:r>
          </a:p>
          <a:p>
            <a:r>
              <a:rPr lang="en-US" dirty="0">
                <a:highlight>
                  <a:srgbClr val="FFFF00"/>
                </a:highlight>
              </a:rPr>
              <a:t>A fare cannot be cheap and expensive at same time, so three promises pull against one another.</a:t>
            </a: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5E4BE6-88FC-FF1E-FD8D-A3B3FEA0E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7272D03-DA01-4966-9F8B-C82FCED61B50}" type="datetime1">
              <a:rPr lang="en-US" smtClean="0"/>
              <a:pPr>
                <a:defRPr/>
              </a:pPr>
              <a:t>9/7/2026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E94D8D-0C6E-C8A0-02DF-7802FDE5DC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Ian Lee, Ph.D, Carleton U Sprott School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96F720-6AAD-D917-1FB6-2FED210CDB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14665-A252-481E-9BC3-26281E59AB8B}" type="slidenum">
              <a:rPr lang="en-US" altLang="en-US" smtClean="0"/>
              <a:pPr/>
              <a:t>42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13068492"/>
      </p:ext>
    </p:extLst>
  </p:cSld>
  <p:clrMapOvr>
    <a:masterClrMapping/>
  </p:clrMapOvr>
  <p:transition>
    <p:random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2A2719-C330-E2B0-9C2F-8F5BA4C7B4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004" y="152400"/>
            <a:ext cx="7772400" cy="762000"/>
          </a:xfrm>
        </p:spPr>
        <p:txBody>
          <a:bodyPr/>
          <a:lstStyle/>
          <a:p>
            <a:r>
              <a:rPr lang="en-US" dirty="0"/>
              <a:t>Hyett, Citizen Research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56996F-91CB-FC46-4826-653026DF84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914400"/>
            <a:ext cx="7772400" cy="5181600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</a:rPr>
              <a:t>single fare at which all three hold</a:t>
            </a:r>
          </a:p>
          <a:p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</a:rPr>
              <a:t>about </a:t>
            </a:r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</a:rPr>
              <a:t>19 cents per </a:t>
            </a:r>
            <a:r>
              <a:rPr lang="en-US" b="1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kilometre</a:t>
            </a:r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</a:rPr>
              <a:t> travelled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</a:rPr>
              <a:t> — roughly $83 for a typical 428-KM journey. </a:t>
            </a:r>
          </a:p>
          <a:p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</a:rPr>
              <a:t>At that price, ALTO breaks even only if 24 million people ride it, and 24 million people ride it only if the corridor is generating about </a:t>
            </a:r>
            <a:r>
              <a:rPr lang="en-US" b="1" dirty="0">
                <a:solidFill>
                  <a:schemeClr val="tx1"/>
                </a:solidFill>
                <a:latin typeface="Times New Roman" panose="02020603050405020304" pitchFamily="18" charset="0"/>
              </a:rPr>
              <a:t>74 million intercity trips a year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</a:rPr>
              <a:t>, by all modes</a:t>
            </a:r>
          </a:p>
          <a:p>
            <a:r>
              <a:rPr lang="en-US" dirty="0">
                <a:solidFill>
                  <a:schemeClr val="tx1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On ALTO’s own pop Numbers, corridor will generate about </a:t>
            </a:r>
            <a:r>
              <a:rPr lang="en-US" b="1" dirty="0">
                <a:solidFill>
                  <a:schemeClr val="tx1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34 million</a:t>
            </a:r>
            <a:endParaRPr lang="en-US" dirty="0">
              <a:solidFill>
                <a:schemeClr val="tx1"/>
              </a:solidFill>
              <a:highlight>
                <a:srgbClr val="FFFF00"/>
              </a:highlight>
              <a:latin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A49ED0-EFFF-5541-A20C-0FF49CF555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7272D03-DA01-4966-9F8B-C82FCED61B50}" type="datetime1">
              <a:rPr lang="en-US" smtClean="0"/>
              <a:pPr>
                <a:defRPr/>
              </a:pPr>
              <a:t>9/7/2026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35C702-8253-1645-D7CA-E78E7772FB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Ian Lee, Ph.D, Carleton U Sprott School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B2B570-E619-B93C-CDB5-477B144D7A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14665-A252-481E-9BC3-26281E59AB8B}" type="slidenum">
              <a:rPr lang="en-US" altLang="en-US" smtClean="0"/>
              <a:pPr/>
              <a:t>43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7830629"/>
      </p:ext>
    </p:extLst>
  </p:cSld>
  <p:clrMapOvr>
    <a:masterClrMapping/>
  </p:clrMapOvr>
  <p:transition>
    <p:random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75B3BE-9CD5-FB53-8374-B6ACA436A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46108"/>
            <a:ext cx="7772400" cy="615892"/>
          </a:xfrm>
        </p:spPr>
        <p:txBody>
          <a:bodyPr/>
          <a:lstStyle/>
          <a:p>
            <a:r>
              <a:rPr lang="en-US" sz="3600" dirty="0"/>
              <a:t>Hyett, Alto promises can NOT be met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DA2F1E-1AE6-4014-7848-EB91F20034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762000"/>
            <a:ext cx="7772400" cy="5334000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</a:rPr>
              <a:t>So making all three promises at once means making a fourth one that is never stated:</a:t>
            </a:r>
          </a:p>
          <a:p>
            <a:endParaRPr lang="en-US" dirty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  <a:r>
              <a:rPr lang="en-US" dirty="0">
                <a:solidFill>
                  <a:schemeClr val="tx1"/>
                </a:solidFill>
                <a:highlight>
                  <a:srgbClr val="FFFF00"/>
                </a:highlight>
                <a:latin typeface="Times New Roman" panose="02020603050405020304" pitchFamily="18" charset="0"/>
              </a:rPr>
              <a:t>by 2055 the corridor would have to be generating more than twice the intercity travel that ALTO’s own population figures produce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</a:rPr>
              <a:t> </a:t>
            </a:r>
          </a:p>
          <a:p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</a:rPr>
              <a:t>Nobody forecasts travel on that scale</a:t>
            </a:r>
          </a:p>
          <a:p>
            <a:endParaRPr lang="en-US" dirty="0">
              <a:solidFill>
                <a:schemeClr val="tx1"/>
              </a:solidFill>
              <a:latin typeface="Times New Roman" panose="02020603050405020304" pitchFamily="18" charset="0"/>
            </a:endParaRPr>
          </a:p>
          <a:p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</a:rPr>
              <a:t>that is the problem</a:t>
            </a:r>
            <a:endParaRPr lang="en-US" dirty="0">
              <a:solidFill>
                <a:srgbClr val="1A1A1A"/>
              </a:solidFill>
              <a:latin typeface="Manrope"/>
            </a:endParaRP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4A7886-3527-A0F9-574A-9AAA81AD53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7272D03-DA01-4966-9F8B-C82FCED61B50}" type="datetime1">
              <a:rPr lang="en-US" smtClean="0"/>
              <a:pPr>
                <a:defRPr/>
              </a:pPr>
              <a:t>9/7/2026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1C71C0-5B72-BD3D-C81C-9E0BAC31C2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Ian Lee, Ph.D, Carleton U Sprott School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3A856E-57BD-419E-192E-8786F8BD70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14665-A252-481E-9BC3-26281E59AB8B}" type="slidenum">
              <a:rPr lang="en-US" altLang="en-US" smtClean="0"/>
              <a:pPr/>
              <a:t>44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1977612"/>
      </p:ext>
    </p:extLst>
  </p:cSld>
  <p:clrMapOvr>
    <a:masterClrMapping/>
  </p:clrMapOvr>
  <p:transition>
    <p:random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390CB-0B55-CD7D-35A8-D19AFA324F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Hyett, Ridership, benefits &amp; costs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455A253A-9964-DB26-8FED-33935978D2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 bwMode="auto">
          <a:xfrm>
            <a:off x="609600" y="1143000"/>
            <a:ext cx="7772400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2C074C-1BC5-E4F7-3DEB-17CF95DDC4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7272D03-DA01-4966-9F8B-C82FCED61B50}" type="datetime1">
              <a:rPr lang="en-US" smtClean="0"/>
              <a:pPr>
                <a:defRPr/>
              </a:pPr>
              <a:t>9/7/2026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5415D9-5A8F-A43A-6E00-5DDEFA2E0B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Ian Lee, Ph.D, Carleton U Sprott School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C600D1-8E66-A9A7-1DC4-5174D16907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14665-A252-481E-9BC3-26281E59AB8B}" type="slidenum">
              <a:rPr lang="en-US" altLang="en-US" smtClean="0"/>
              <a:pPr/>
              <a:t>45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783448660"/>
      </p:ext>
    </p:extLst>
  </p:cSld>
  <p:clrMapOvr>
    <a:masterClrMapping/>
  </p:clrMapOvr>
  <p:transition>
    <p:random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680D371C-03DE-3323-143D-E4B1FB02A9D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Autonomous Vehicles</a:t>
            </a:r>
            <a:endParaRPr lang="en-001" dirty="0"/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4B016B91-B3B0-4C70-3AD9-5D07C86D565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>
                <a:highlight>
                  <a:srgbClr val="FFFF00"/>
                </a:highlight>
              </a:rPr>
              <a:t>Emerging KILLER Technology</a:t>
            </a:r>
          </a:p>
          <a:p>
            <a:endParaRPr lang="en-CA" dirty="0">
              <a:highlight>
                <a:srgbClr val="FFFF00"/>
              </a:highlight>
            </a:endParaRPr>
          </a:p>
          <a:p>
            <a:r>
              <a:rPr lang="en-CA" dirty="0"/>
              <a:t>In Canada, US, EU &amp; Asia</a:t>
            </a:r>
            <a:endParaRPr lang="en-001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00D05C-7C86-E9AA-8AC8-40AF75C2DE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7272D03-DA01-4966-9F8B-C82FCED61B50}" type="datetime1">
              <a:rPr lang="en-US" smtClean="0"/>
              <a:pPr>
                <a:defRPr/>
              </a:pPr>
              <a:t>9/7/2026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07D891-6340-A1D9-8D9A-A4256462B3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Ian Lee, Ph.D, Carleton U Sprott School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D5E97B-A576-6E65-88A3-897687F204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14665-A252-481E-9BC3-26281E59AB8B}" type="slidenum">
              <a:rPr lang="en-US" altLang="en-US" smtClean="0"/>
              <a:pPr/>
              <a:t>46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25906505"/>
      </p:ext>
    </p:extLst>
  </p:cSld>
  <p:clrMapOvr>
    <a:masterClrMapping/>
  </p:clrMapOvr>
  <p:transition>
    <p:random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DC75CBF-EEA5-2E49-35A8-1EADFEC2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1146" y="94566"/>
            <a:ext cx="7772400" cy="762000"/>
          </a:xfrm>
        </p:spPr>
        <p:txBody>
          <a:bodyPr/>
          <a:lstStyle/>
          <a:p>
            <a:r>
              <a:rPr lang="en-US" sz="4000" dirty="0"/>
              <a:t>McKinsey, Forecast adoption of AV </a:t>
            </a:r>
            <a:endParaRPr lang="en-001" sz="40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79B70A-3045-CE92-9D95-C77314AB01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7272D03-DA01-4966-9F8B-C82FCED61B50}" type="datetime1">
              <a:rPr lang="en-US" smtClean="0"/>
              <a:pPr>
                <a:defRPr/>
              </a:pPr>
              <a:t>9/7/2026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DA2CB5-DB15-8AED-7F41-DCCC419719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Ian Lee, Ph.D, Carleton U Sprott School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D60381-7080-6EC8-E2BF-C427C6D689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14665-A252-481E-9BC3-26281E59AB8B}" type="slidenum">
              <a:rPr lang="en-US" altLang="en-US" smtClean="0"/>
              <a:pPr/>
              <a:t>47</a:t>
            </a:fld>
            <a:endParaRPr lang="en-US" altLang="en-US"/>
          </a:p>
        </p:txBody>
      </p:sp>
      <p:pic>
        <p:nvPicPr>
          <p:cNvPr id="9" name="Picture 8" descr="The image depicts a timeline indicating the expected emergence of various Level 4 (L4) automated vehicle use cases across different regions, such as North America, China, and the Asia-Pacific, with specific years for mass deployment and net change estimates for various vehicle types, including passenger and trucks, on highways and urban areas.&#10;&#10;AI-generated content may be incorrect.">
            <a:extLst>
              <a:ext uri="{FF2B5EF4-FFF2-40B4-BE49-F238E27FC236}">
                <a16:creationId xmlns:a16="http://schemas.microsoft.com/office/drawing/2014/main" id="{15C6F3DE-958F-BE4A-65D5-152856856F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9423" y="891735"/>
            <a:ext cx="8077200" cy="497566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BBC0A6B-1F8E-A7B1-58F7-094BE7899B3C}"/>
              </a:ext>
            </a:extLst>
          </p:cNvPr>
          <p:cNvSpPr txBox="1"/>
          <p:nvPr/>
        </p:nvSpPr>
        <p:spPr>
          <a:xfrm>
            <a:off x="304800" y="5943600"/>
            <a:ext cx="94271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https://www.mckinsey.com.br/features/mckinsey-center-for-future-mobility/our-insights/future-of-autonomous-vehicles-industry</a:t>
            </a:r>
            <a:endParaRPr lang="en-001" sz="1400" dirty="0"/>
          </a:p>
        </p:txBody>
      </p:sp>
    </p:spTree>
    <p:extLst>
      <p:ext uri="{BB962C8B-B14F-4D97-AF65-F5344CB8AC3E}">
        <p14:creationId xmlns:p14="http://schemas.microsoft.com/office/powerpoint/2010/main" val="2461087426"/>
      </p:ext>
    </p:extLst>
  </p:cSld>
  <p:clrMapOvr>
    <a:masterClrMapping/>
  </p:clrMapOvr>
  <p:transition>
    <p:random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B8C16D-B9E8-B17F-21F3-DA39EEE04C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Elon Musk</a:t>
            </a:r>
            <a:endParaRPr lang="en-001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BE20317-DFF0-0643-7E34-5F704D836B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001" b="1" dirty="0"/>
              <a:t>Near-Term Rollout:</a:t>
            </a:r>
            <a:r>
              <a:rPr lang="en-001" dirty="0"/>
              <a:t> Musk stated that driverless vehicles operating in parts of Texas will expand nationwide</a:t>
            </a:r>
          </a:p>
          <a:p>
            <a:pPr lvl="0"/>
            <a:r>
              <a:rPr lang="en-001" b="1" dirty="0"/>
              <a:t>Long-Term Outlook:</a:t>
            </a:r>
            <a:r>
              <a:rPr lang="en-001" dirty="0"/>
              <a:t> predicts that </a:t>
            </a:r>
            <a:r>
              <a:rPr lang="en-001" dirty="0">
                <a:highlight>
                  <a:srgbClr val="FFFF00"/>
                </a:highlight>
              </a:rPr>
              <a:t>within a decade, about 90% of all travel distance will be handled by artificial intelligence in self-driving vehicles</a:t>
            </a:r>
          </a:p>
          <a:p>
            <a:pPr lvl="0"/>
            <a:r>
              <a:rPr lang="en-001" b="1" dirty="0"/>
              <a:t>Human Driving:</a:t>
            </a:r>
            <a:r>
              <a:rPr lang="en-001" dirty="0"/>
              <a:t> </a:t>
            </a:r>
            <a:r>
              <a:rPr lang="en-001" dirty="0">
                <a:highlight>
                  <a:srgbClr val="FFFF00"/>
                </a:highlight>
              </a:rPr>
              <a:t>Human driving is projected to become a rare activity as autonomous tech scale</a:t>
            </a:r>
          </a:p>
          <a:p>
            <a:endParaRPr lang="en-001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CD5616D-DDE9-00BC-1F7E-F4AD89E524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2CCA9A7-107F-4241-8919-87D1E99D87BA}" type="datetime1">
              <a:rPr lang="en-US" smtClean="0"/>
              <a:pPr>
                <a:defRPr/>
              </a:pPr>
              <a:t>9/7/2026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EC1F58-CE46-6D22-08FD-94C352FBB1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Ian Lee, Ph.D, Carleton U Sprott School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6003CE0-04CA-8AEA-83E9-6F7C4F77A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A9EF1-D2EC-4E30-9A38-78CB61203F62}" type="slidenum">
              <a:rPr lang="en-US" altLang="en-US" smtClean="0"/>
              <a:pPr/>
              <a:t>48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88924295"/>
      </p:ext>
    </p:extLst>
  </p:cSld>
  <p:clrMapOvr>
    <a:masterClrMapping/>
  </p:clrMapOvr>
  <p:transition>
    <p:random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C1B1084-3863-898F-CF06-CEBD24A474B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/>
              <a:t>Summary and Conclusion</a:t>
            </a:r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82972CFC-C721-72ED-7DC2-BB501ABE2CD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07BDD3-7322-10BB-338B-EF42BD84AC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7272D03-DA01-4966-9F8B-C82FCED61B50}" type="datetime1">
              <a:rPr lang="en-US" smtClean="0"/>
              <a:pPr>
                <a:defRPr/>
              </a:pPr>
              <a:t>9/7/2026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661638-4B87-D41C-D187-E5A56CAEDA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Ian Lee, Ph.D, Carleton U Sprott School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9DED89-2F42-8D24-3826-974A2A9B60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14665-A252-481E-9BC3-26281E59AB8B}" type="slidenum">
              <a:rPr lang="en-US" altLang="en-US" smtClean="0"/>
              <a:pPr/>
              <a:t>49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62703488"/>
      </p:ext>
    </p:extLst>
  </p:cSld>
  <p:clrMapOvr>
    <a:masterClrMapping/>
  </p:clrMapOvr>
  <p:transition>
    <p:random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051C43-EA90-E7EB-55B5-A837C6C36D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HSR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A093C5-8516-7D9E-50E5-936B471CCD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CA" dirty="0"/>
              <a:t>1. HSR is horrendously capital intensive</a:t>
            </a:r>
          </a:p>
          <a:p>
            <a:endParaRPr lang="en-CA" dirty="0"/>
          </a:p>
          <a:p>
            <a:pPr marL="0" indent="0">
              <a:buNone/>
            </a:pPr>
            <a:r>
              <a:rPr lang="en-CA" dirty="0"/>
              <a:t>2. requires large pops per China, Japan &amp; EU</a:t>
            </a:r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r>
              <a:rPr lang="en-CA" dirty="0"/>
              <a:t>3. Requires high densities</a:t>
            </a:r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r>
              <a:rPr lang="en-CA" dirty="0"/>
              <a:t>4. NO HSR more than 10% of total travel passenger travel mkt in each country X Japan</a:t>
            </a:r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r>
              <a:rPr lang="en-CA" dirty="0"/>
              <a:t>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4DE78C-0860-2F18-7E4C-D51CB73E26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7272D03-DA01-4966-9F8B-C82FCED61B50}" type="datetime1">
              <a:rPr lang="en-US" smtClean="0"/>
              <a:pPr>
                <a:defRPr/>
              </a:pPr>
              <a:t>9/7/2026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10573B-4761-885F-B835-96E10CCA69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Ian Lee, Ph.D, Carleton U Sprott School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DA80EF-1F0C-FD66-0489-53CE6694B7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14665-A252-481E-9BC3-26281E59AB8B}" type="slidenum">
              <a:rPr lang="en-US" altLang="en-US" smtClean="0"/>
              <a:pPr/>
              <a:t>50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05384414"/>
      </p:ext>
    </p:extLst>
  </p:cSld>
  <p:clrMapOvr>
    <a:masterClrMapping/>
  </p:clrMapOvr>
  <p:transition>
    <p:random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BD3DDA-B2FD-CC9E-BE39-B520F62D90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Canada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4FC2A5-DD1C-CF99-DE45-3EA28BC858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CA" dirty="0"/>
              <a:t>Very small population along corridor</a:t>
            </a:r>
          </a:p>
          <a:p>
            <a:pPr marL="514350" indent="-514350">
              <a:buAutoNum type="arabicPeriod"/>
            </a:pPr>
            <a:endParaRPr lang="en-CA" dirty="0"/>
          </a:p>
          <a:p>
            <a:pPr marL="514350" indent="-514350">
              <a:buAutoNum type="arabicPeriod"/>
            </a:pPr>
            <a:r>
              <a:rPr lang="en-CA" dirty="0"/>
              <a:t>No culture of mass train travel</a:t>
            </a:r>
          </a:p>
          <a:p>
            <a:pPr marL="514350" indent="-514350">
              <a:buAutoNum type="arabicPeriod"/>
            </a:pPr>
            <a:endParaRPr lang="en-CA" dirty="0"/>
          </a:p>
          <a:p>
            <a:pPr marL="514350" indent="-514350">
              <a:buAutoNum type="arabicPeriod"/>
            </a:pPr>
            <a:r>
              <a:rPr lang="en-CA" dirty="0"/>
              <a:t>Mass reliance on auto since WWII</a:t>
            </a:r>
          </a:p>
          <a:p>
            <a:pPr marL="514350" indent="-514350">
              <a:buAutoNum type="arabicPeriod"/>
            </a:pPr>
            <a:endParaRPr lang="en-CA" dirty="0"/>
          </a:p>
          <a:p>
            <a:pPr marL="514350" indent="-514350">
              <a:buAutoNum type="arabicPeriod"/>
            </a:pPr>
            <a:r>
              <a:rPr lang="en-CA" dirty="0"/>
              <a:t>Highway 401 &amp; Pearson, Bishop &amp; Trudeau Airports very efficient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09C784-D93F-B5E4-1102-2A06AE658C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7272D03-DA01-4966-9F8B-C82FCED61B50}" type="datetime1">
              <a:rPr lang="en-US" smtClean="0"/>
              <a:pPr>
                <a:defRPr/>
              </a:pPr>
              <a:t>9/7/2026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293CF2-0E48-ED0A-B368-CAB1C085A8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Ian Lee, Ph.D, Carleton U Sprott School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A99D14-B138-3C3F-8EC5-34D863D0BB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14665-A252-481E-9BC3-26281E59AB8B}" type="slidenum">
              <a:rPr lang="en-US" altLang="en-US" smtClean="0"/>
              <a:pPr/>
              <a:t>51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11909019"/>
      </p:ext>
    </p:extLst>
  </p:cSld>
  <p:clrMapOvr>
    <a:masterClrMapping/>
  </p:clrMapOvr>
  <p:transition>
    <p:random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205B8C-8546-5BA8-F95D-87266F4C2D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Hyett 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07A015-8CFC-E442-5BFD-440747050D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Every HSR operating scenario requires a permanent public subsidy </a:t>
            </a:r>
            <a:br>
              <a:rPr lang="en-CA" dirty="0"/>
            </a:br>
            <a:endParaRPr lang="en-CA" dirty="0"/>
          </a:p>
          <a:p>
            <a:r>
              <a:rPr lang="en-CA" dirty="0"/>
              <a:t>24-million-passengers-by-2055 figure cited in ALTO plan</a:t>
            </a:r>
            <a:endParaRPr lang="en-CA" b="1" dirty="0"/>
          </a:p>
          <a:p>
            <a:endParaRPr lang="en-CA" b="1" dirty="0"/>
          </a:p>
          <a:p>
            <a:r>
              <a:rPr lang="en-CA" dirty="0"/>
              <a:t>not reproducible under any combo of fare, demographics, modal-shift assumptions </a:t>
            </a:r>
            <a:br>
              <a:rPr lang="en-CA" dirty="0"/>
            </a:br>
            <a:endParaRPr lang="en-CA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3032EC-67C1-B286-EBE9-35AE000D4F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7272D03-DA01-4966-9F8B-C82FCED61B50}" type="datetime1">
              <a:rPr lang="en-US" smtClean="0"/>
              <a:pPr>
                <a:defRPr/>
              </a:pPr>
              <a:t>9/7/2026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D6C19F-BBAA-03C7-7B67-6FAE93FC6C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Ian Lee, Ph.D, Carleton U Sprott School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AE9489-714A-55C5-4A5D-940EBDB2C7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14665-A252-481E-9BC3-26281E59AB8B}" type="slidenum">
              <a:rPr lang="en-US" altLang="en-US" smtClean="0"/>
              <a:pPr/>
              <a:t>52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25745697"/>
      </p:ext>
    </p:extLst>
  </p:cSld>
  <p:clrMapOvr>
    <a:masterClrMapping/>
  </p:clrMapOvr>
  <p:transition>
    <p:random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AE0838-733B-ED14-E8C8-78C8CC924A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Hyett 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762463-19A7-A9D1-77AE-DF1AD302C6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slower, dedicated line delivers most of benefit at quarter of cost </a:t>
            </a:r>
          </a:p>
          <a:p>
            <a:endParaRPr lang="en-CA" dirty="0"/>
          </a:p>
          <a:p>
            <a:r>
              <a:rPr lang="en-CA" dirty="0"/>
              <a:t>High Performance Rail (HPR) alternative, a dedicated, electrified 200 km/h corridor </a:t>
            </a:r>
          </a:p>
          <a:p>
            <a:endParaRPr lang="en-CA" dirty="0"/>
          </a:p>
          <a:p>
            <a:r>
              <a:rPr lang="en-CA" dirty="0"/>
              <a:t>about </a:t>
            </a:r>
            <a:r>
              <a:rPr lang="en-CA" b="1" dirty="0"/>
              <a:t>$28 M per KM, roughly $28 billion</a:t>
            </a:r>
          </a:p>
          <a:p>
            <a:endParaRPr lang="en-CA" b="1" dirty="0"/>
          </a:p>
          <a:p>
            <a:r>
              <a:rPr lang="en-CA" dirty="0"/>
              <a:t>fivefold cost gap between ALTO &amp; HPR </a:t>
            </a:r>
            <a:br>
              <a:rPr lang="en-CA" dirty="0"/>
            </a:br>
            <a:br>
              <a:rPr lang="en-CA" dirty="0"/>
            </a:br>
            <a:endParaRPr lang="en-CA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157A76-D933-C309-816A-CD6E7B25E4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7272D03-DA01-4966-9F8B-C82FCED61B50}" type="datetime1">
              <a:rPr lang="en-US" smtClean="0"/>
              <a:pPr>
                <a:defRPr/>
              </a:pPr>
              <a:t>9/7/2026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3B082B-2934-2A66-BB70-B99C95D677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Ian Lee, Ph.D, Carleton U Sprott School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CAA91C-5057-200C-5FAC-5AABB2FBAC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814665-A252-481E-9BC3-26281E59AB8B}" type="slidenum">
              <a:rPr lang="en-US" altLang="en-US" smtClean="0"/>
              <a:pPr/>
              <a:t>53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18663492"/>
      </p:ext>
    </p:extLst>
  </p:cSld>
  <p:clrMapOvr>
    <a:masterClrMapping/>
  </p:clrMapOvr>
  <p:transition>
    <p:random/>
  </p:transition>
</p:sld>
</file>

<file path=ppt/theme/theme1.xml><?xml version="1.0" encoding="utf-8"?>
<a:theme xmlns:a="http://schemas.openxmlformats.org/drawingml/2006/main" name="worlds">
  <a:themeElements>
    <a:clrScheme name="">
      <a:dk1>
        <a:srgbClr val="000000"/>
      </a:dk1>
      <a:lt1>
        <a:srgbClr val="CCECFF"/>
      </a:lt1>
      <a:dk2>
        <a:srgbClr val="000000"/>
      </a:dk2>
      <a:lt2>
        <a:srgbClr val="919191"/>
      </a:lt2>
      <a:accent1>
        <a:srgbClr val="618FFD"/>
      </a:accent1>
      <a:accent2>
        <a:srgbClr val="CECECE"/>
      </a:accent2>
      <a:accent3>
        <a:srgbClr val="E2F4FF"/>
      </a:accent3>
      <a:accent4>
        <a:srgbClr val="000000"/>
      </a:accent4>
      <a:accent5>
        <a:srgbClr val="B7C6FE"/>
      </a:accent5>
      <a:accent6>
        <a:srgbClr val="BABABA"/>
      </a:accent6>
      <a:hlink>
        <a:srgbClr val="FC0128"/>
      </a:hlink>
      <a:folHlink>
        <a:srgbClr val="8CF4EA"/>
      </a:folHlink>
    </a:clrScheme>
    <a:fontScheme name="worlds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worlds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orlds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orlds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orlds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orlds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orlds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orlds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c:\msoffice\powerpnt\template\sldshow\worlds.ppt</Template>
  <TotalTime>4007</TotalTime>
  <Pages>3</Pages>
  <Words>2698</Words>
  <Application>Microsoft Office PowerPoint</Application>
  <PresentationFormat>Letter Paper (8.5x11 in)</PresentationFormat>
  <Paragraphs>417</Paragraphs>
  <Slides>53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59" baseType="lpstr">
      <vt:lpstr>Arial</vt:lpstr>
      <vt:lpstr>Manrope</vt:lpstr>
      <vt:lpstr>Monotype Sorts</vt:lpstr>
      <vt:lpstr>Times New Roman</vt:lpstr>
      <vt:lpstr>Wingdings</vt:lpstr>
      <vt:lpstr>worlds</vt:lpstr>
      <vt:lpstr>Why Alto HSR is not Sustainable in QC-Toronto Corridor: on cost or demand </vt:lpstr>
      <vt:lpstr>3 Major HSR Research Sources</vt:lpstr>
      <vt:lpstr>World’s Longest HSR networks</vt:lpstr>
      <vt:lpstr>Global distribution of HSR by KM</vt:lpstr>
      <vt:lpstr>Impact of HSR in these 3 regions</vt:lpstr>
      <vt:lpstr>China Railway</vt:lpstr>
      <vt:lpstr>Japan, 9 Shinkansen lines</vt:lpstr>
      <vt:lpstr>Population of Spain, Italy, France, Benelux</vt:lpstr>
      <vt:lpstr>Toal Square KM, France, Spain, Italy, Benelux</vt:lpstr>
      <vt:lpstr>Land area: Cda, China, US same size </vt:lpstr>
      <vt:lpstr>12 largest countries by pop – look at density per sq KM</vt:lpstr>
      <vt:lpstr>Does population density reveal insights? </vt:lpstr>
      <vt:lpstr>Densities: China, Japan, EU – (&amp; CDA)</vt:lpstr>
      <vt:lpstr>Comparative HSR Costs by country or project</vt:lpstr>
      <vt:lpstr>Sharma, F2: Comparison of HSRs – Avg Speeds &amp; Avg Distances btwn stations, 2025</vt:lpstr>
      <vt:lpstr>Sharma, F3: Comparison of passenger cost per mile for HSR, 2025</vt:lpstr>
      <vt:lpstr>China, Auto, train, plane travel, 2024</vt:lpstr>
      <vt:lpstr>Train travel more common in Japan - 28% -than EU or China</vt:lpstr>
      <vt:lpstr>EU-27 Passenger Performance BY MODE, 1995-2023 </vt:lpstr>
      <vt:lpstr>EU, Commuting by year, by transpo mode, 1996-2021  </vt:lpstr>
      <vt:lpstr> </vt:lpstr>
      <vt:lpstr>US BTS</vt:lpstr>
      <vt:lpstr>BTS, Aircraft, Vehicle, &amp; Rail Car Miles of Travel, 2023</vt:lpstr>
      <vt:lpstr>Map, Proposed HSR, LA to San Francisco</vt:lpstr>
      <vt:lpstr>Cdn Demographic &amp; Travel Stats: QC to Toronto Corridor</vt:lpstr>
      <vt:lpstr>Stats Can, Natl Travel Survey, 2024</vt:lpstr>
      <vt:lpstr>Stats Can, Key Urban Populations Along the QC-TO Corridor</vt:lpstr>
      <vt:lpstr>Stats Can, Quebec City language</vt:lpstr>
      <vt:lpstr>TO-MTL Air Passenger Counts</vt:lpstr>
      <vt:lpstr>ALTO, Auto Travel Estimates for TO-MTL</vt:lpstr>
      <vt:lpstr>VIA Rail Annual Ridership, 1977-2024: 4-6 Million</vt:lpstr>
      <vt:lpstr>Alto High Speed Rail</vt:lpstr>
      <vt:lpstr>Alto HSR Proposal, 1000 Kilometer Distance  </vt:lpstr>
      <vt:lpstr>Map, Proposed HSR, LA to San Francisco</vt:lpstr>
      <vt:lpstr>Hyett, Overcoming Cdn Car Culture</vt:lpstr>
      <vt:lpstr>Hyett, Highway 401 reality</vt:lpstr>
      <vt:lpstr>Hyett, The last-mile problem</vt:lpstr>
      <vt:lpstr>Hyett, Annual passengers: QC-TO vs Madrid-Barcelona</vt:lpstr>
      <vt:lpstr>Hyett, How much intercity travel is there</vt:lpstr>
      <vt:lpstr>Alto claims 71% of all car-air-rail trips by 2055</vt:lpstr>
      <vt:lpstr>Hyett, Citizen Research</vt:lpstr>
      <vt:lpstr>Hyett, Citizen Research</vt:lpstr>
      <vt:lpstr>Hyett, Citizen Research</vt:lpstr>
      <vt:lpstr>Hyett, Alto promises can NOT be met</vt:lpstr>
      <vt:lpstr>Hyett, Ridership, benefits &amp; costs</vt:lpstr>
      <vt:lpstr>Autonomous Vehicles</vt:lpstr>
      <vt:lpstr>McKinsey, Forecast adoption of AV </vt:lpstr>
      <vt:lpstr>Elon Musk</vt:lpstr>
      <vt:lpstr>Summary and Conclusion</vt:lpstr>
      <vt:lpstr>HSR</vt:lpstr>
      <vt:lpstr>Canada</vt:lpstr>
      <vt:lpstr>Hyett Conclusion</vt:lpstr>
      <vt:lpstr>Hyett Conclusion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subject/>
  <dc:creator>Microsoft Corporation</dc:creator>
  <cp:keywords/>
  <dc:description/>
  <cp:lastModifiedBy>Dr Ian Lee</cp:lastModifiedBy>
  <cp:revision>78</cp:revision>
  <cp:lastPrinted>1601-01-01T00:00:00Z</cp:lastPrinted>
  <dcterms:created xsi:type="dcterms:W3CDTF">1993-12-01T01:39:36Z</dcterms:created>
  <dcterms:modified xsi:type="dcterms:W3CDTF">2026-09-07T13:46:16Z</dcterms:modified>
</cp:coreProperties>
</file>